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0" r:id="rId4"/>
    <p:sldMasterId id="2147484474" r:id="rId5"/>
    <p:sldMasterId id="2147484495" r:id="rId6"/>
  </p:sldMasterIdLst>
  <p:notesMasterIdLst>
    <p:notesMasterId r:id="rId64"/>
  </p:notesMasterIdLst>
  <p:handoutMasterIdLst>
    <p:handoutMasterId r:id="rId65"/>
  </p:handoutMasterIdLst>
  <p:sldIdLst>
    <p:sldId id="437" r:id="rId7"/>
    <p:sldId id="408" r:id="rId8"/>
    <p:sldId id="354" r:id="rId9"/>
    <p:sldId id="355" r:id="rId10"/>
    <p:sldId id="357" r:id="rId11"/>
    <p:sldId id="439" r:id="rId12"/>
    <p:sldId id="263" r:id="rId13"/>
    <p:sldId id="265" r:id="rId14"/>
    <p:sldId id="341" r:id="rId15"/>
    <p:sldId id="304" r:id="rId16"/>
    <p:sldId id="359" r:id="rId17"/>
    <p:sldId id="358" r:id="rId18"/>
    <p:sldId id="430" r:id="rId19"/>
    <p:sldId id="269" r:id="rId20"/>
    <p:sldId id="310" r:id="rId21"/>
    <p:sldId id="370" r:id="rId22"/>
    <p:sldId id="373" r:id="rId23"/>
    <p:sldId id="387" r:id="rId24"/>
    <p:sldId id="386" r:id="rId25"/>
    <p:sldId id="431" r:id="rId26"/>
    <p:sldId id="375" r:id="rId27"/>
    <p:sldId id="432" r:id="rId28"/>
    <p:sldId id="433" r:id="rId29"/>
    <p:sldId id="379" r:id="rId30"/>
    <p:sldId id="380" r:id="rId31"/>
    <p:sldId id="311" r:id="rId32"/>
    <p:sldId id="312" r:id="rId33"/>
    <p:sldId id="313" r:id="rId34"/>
    <p:sldId id="314" r:id="rId35"/>
    <p:sldId id="316" r:id="rId36"/>
    <p:sldId id="435" r:id="rId37"/>
    <p:sldId id="318" r:id="rId38"/>
    <p:sldId id="319" r:id="rId39"/>
    <p:sldId id="320" r:id="rId40"/>
    <p:sldId id="321" r:id="rId41"/>
    <p:sldId id="351" r:id="rId42"/>
    <p:sldId id="322" r:id="rId43"/>
    <p:sldId id="348" r:id="rId44"/>
    <p:sldId id="323" r:id="rId45"/>
    <p:sldId id="271" r:id="rId46"/>
    <p:sldId id="327" r:id="rId47"/>
    <p:sldId id="326" r:id="rId48"/>
    <p:sldId id="328" r:id="rId49"/>
    <p:sldId id="329" r:id="rId50"/>
    <p:sldId id="330" r:id="rId51"/>
    <p:sldId id="339" r:id="rId52"/>
    <p:sldId id="331" r:id="rId53"/>
    <p:sldId id="332" r:id="rId54"/>
    <p:sldId id="333" r:id="rId55"/>
    <p:sldId id="340" r:id="rId56"/>
    <p:sldId id="436" r:id="rId57"/>
    <p:sldId id="376" r:id="rId58"/>
    <p:sldId id="334" r:id="rId59"/>
    <p:sldId id="335" r:id="rId60"/>
    <p:sldId id="336" r:id="rId61"/>
    <p:sldId id="337" r:id="rId62"/>
    <p:sldId id="349" r:id="rId6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B7942"/>
    <a:srgbClr val="66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58055-746E-4214-AE10-F062C922FC7B}" v="1" dt="2022-02-14T04:31:16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 autoAdjust="0"/>
    <p:restoredTop sz="81738" autoAdjust="0"/>
  </p:normalViewPr>
  <p:slideViewPr>
    <p:cSldViewPr>
      <p:cViewPr varScale="1">
        <p:scale>
          <a:sx n="107" d="100"/>
          <a:sy n="107" d="100"/>
        </p:scale>
        <p:origin x="58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3" d="100"/>
        <a:sy n="173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5D3C8B-71B0-8643-8645-F7F04D6B7D36}" type="doc">
      <dgm:prSet loTypeId="urn:microsoft.com/office/officeart/2005/8/layout/process1" loCatId="" qsTypeId="urn:microsoft.com/office/officeart/2005/8/quickstyle/simple4" qsCatId="simple" csTypeId="urn:microsoft.com/office/officeart/2005/8/colors/accent2_2" csCatId="accent2" phldr="1"/>
      <dgm:spPr/>
    </dgm:pt>
    <dgm:pt modelId="{979872D5-9144-D44A-A4CE-F749EF70D065}">
      <dgm:prSet phldrT="[Text]"/>
      <dgm:spPr/>
      <dgm:t>
        <a:bodyPr/>
        <a:lstStyle/>
        <a:p>
          <a:r>
            <a:rPr lang="en-GB" dirty="0"/>
            <a:t>Goal</a:t>
          </a:r>
        </a:p>
      </dgm:t>
    </dgm:pt>
    <dgm:pt modelId="{4610AFB3-C364-624E-AB60-C22C26ECED48}" type="parTrans" cxnId="{9C5D3295-7153-C945-B0B0-81AD66F66167}">
      <dgm:prSet/>
      <dgm:spPr/>
      <dgm:t>
        <a:bodyPr/>
        <a:lstStyle/>
        <a:p>
          <a:endParaRPr lang="en-GB"/>
        </a:p>
      </dgm:t>
    </dgm:pt>
    <dgm:pt modelId="{BB8B65B3-5600-6B42-9BDF-A551E33CA90D}" type="sibTrans" cxnId="{9C5D3295-7153-C945-B0B0-81AD66F66167}">
      <dgm:prSet/>
      <dgm:spPr/>
      <dgm:t>
        <a:bodyPr/>
        <a:lstStyle/>
        <a:p>
          <a:endParaRPr lang="en-GB"/>
        </a:p>
      </dgm:t>
    </dgm:pt>
    <dgm:pt modelId="{1A9F99CE-D238-2646-A73D-29C91B16CD8E}">
      <dgm:prSet phldrT="[Text]"/>
      <dgm:spPr/>
      <dgm:t>
        <a:bodyPr/>
        <a:lstStyle/>
        <a:p>
          <a:r>
            <a:rPr lang="en-GB" dirty="0"/>
            <a:t>Design &amp; Development</a:t>
          </a:r>
        </a:p>
      </dgm:t>
    </dgm:pt>
    <dgm:pt modelId="{F282D46D-4CBE-574A-9C2B-9D609A08C461}" type="parTrans" cxnId="{F116A7B0-7800-344F-A12D-C08114319A49}">
      <dgm:prSet/>
      <dgm:spPr/>
      <dgm:t>
        <a:bodyPr/>
        <a:lstStyle/>
        <a:p>
          <a:endParaRPr lang="en-GB"/>
        </a:p>
      </dgm:t>
    </dgm:pt>
    <dgm:pt modelId="{8F9EE18B-A0A1-5440-A3E9-A1C592746979}" type="sibTrans" cxnId="{F116A7B0-7800-344F-A12D-C08114319A49}">
      <dgm:prSet/>
      <dgm:spPr/>
      <dgm:t>
        <a:bodyPr/>
        <a:lstStyle/>
        <a:p>
          <a:endParaRPr lang="en-GB"/>
        </a:p>
      </dgm:t>
    </dgm:pt>
    <dgm:pt modelId="{43D72A48-EE10-7448-8A21-3C5E34C396CA}" type="pres">
      <dgm:prSet presAssocID="{665D3C8B-71B0-8643-8645-F7F04D6B7D36}" presName="Name0" presStyleCnt="0">
        <dgm:presLayoutVars>
          <dgm:dir/>
          <dgm:resizeHandles val="exact"/>
        </dgm:presLayoutVars>
      </dgm:prSet>
      <dgm:spPr/>
    </dgm:pt>
    <dgm:pt modelId="{050C30B5-4F96-7045-8A66-C2635DF3C43D}" type="pres">
      <dgm:prSet presAssocID="{979872D5-9144-D44A-A4CE-F749EF70D065}" presName="node" presStyleLbl="node1" presStyleIdx="0" presStyleCnt="2">
        <dgm:presLayoutVars>
          <dgm:bulletEnabled val="1"/>
        </dgm:presLayoutVars>
      </dgm:prSet>
      <dgm:spPr/>
    </dgm:pt>
    <dgm:pt modelId="{0ED36C1D-9039-B64C-8F01-C2A490494513}" type="pres">
      <dgm:prSet presAssocID="{BB8B65B3-5600-6B42-9BDF-A551E33CA90D}" presName="sibTrans" presStyleLbl="sibTrans2D1" presStyleIdx="0" presStyleCnt="1"/>
      <dgm:spPr/>
    </dgm:pt>
    <dgm:pt modelId="{77386286-57BE-B24F-831C-C66E4429E125}" type="pres">
      <dgm:prSet presAssocID="{BB8B65B3-5600-6B42-9BDF-A551E33CA90D}" presName="connectorText" presStyleLbl="sibTrans2D1" presStyleIdx="0" presStyleCnt="1"/>
      <dgm:spPr/>
    </dgm:pt>
    <dgm:pt modelId="{FED685A5-4FD5-2C42-A32A-4124918499C0}" type="pres">
      <dgm:prSet presAssocID="{1A9F99CE-D238-2646-A73D-29C91B16CD8E}" presName="node" presStyleLbl="node1" presStyleIdx="1" presStyleCnt="2">
        <dgm:presLayoutVars>
          <dgm:bulletEnabled val="1"/>
        </dgm:presLayoutVars>
      </dgm:prSet>
      <dgm:spPr/>
    </dgm:pt>
  </dgm:ptLst>
  <dgm:cxnLst>
    <dgm:cxn modelId="{0843F732-646F-984F-A009-3C9F233330F0}" type="presOf" srcId="{BB8B65B3-5600-6B42-9BDF-A551E33CA90D}" destId="{0ED36C1D-9039-B64C-8F01-C2A490494513}" srcOrd="0" destOrd="0" presId="urn:microsoft.com/office/officeart/2005/8/layout/process1"/>
    <dgm:cxn modelId="{C4136346-9DC7-ED43-B69B-126CB28B44ED}" type="presOf" srcId="{1A9F99CE-D238-2646-A73D-29C91B16CD8E}" destId="{FED685A5-4FD5-2C42-A32A-4124918499C0}" srcOrd="0" destOrd="0" presId="urn:microsoft.com/office/officeart/2005/8/layout/process1"/>
    <dgm:cxn modelId="{9DD9A768-F1D8-5B4E-8A1C-442E5684B3FB}" type="presOf" srcId="{665D3C8B-71B0-8643-8645-F7F04D6B7D36}" destId="{43D72A48-EE10-7448-8A21-3C5E34C396CA}" srcOrd="0" destOrd="0" presId="urn:microsoft.com/office/officeart/2005/8/layout/process1"/>
    <dgm:cxn modelId="{9C5D3295-7153-C945-B0B0-81AD66F66167}" srcId="{665D3C8B-71B0-8643-8645-F7F04D6B7D36}" destId="{979872D5-9144-D44A-A4CE-F749EF70D065}" srcOrd="0" destOrd="0" parTransId="{4610AFB3-C364-624E-AB60-C22C26ECED48}" sibTransId="{BB8B65B3-5600-6B42-9BDF-A551E33CA90D}"/>
    <dgm:cxn modelId="{0D5092A9-FFE1-124D-ACA1-C777AD6814A7}" type="presOf" srcId="{BB8B65B3-5600-6B42-9BDF-A551E33CA90D}" destId="{77386286-57BE-B24F-831C-C66E4429E125}" srcOrd="1" destOrd="0" presId="urn:microsoft.com/office/officeart/2005/8/layout/process1"/>
    <dgm:cxn modelId="{F116A7B0-7800-344F-A12D-C08114319A49}" srcId="{665D3C8B-71B0-8643-8645-F7F04D6B7D36}" destId="{1A9F99CE-D238-2646-A73D-29C91B16CD8E}" srcOrd="1" destOrd="0" parTransId="{F282D46D-4CBE-574A-9C2B-9D609A08C461}" sibTransId="{8F9EE18B-A0A1-5440-A3E9-A1C592746979}"/>
    <dgm:cxn modelId="{2BD76BDA-90FF-FC47-9F18-65F798D4FD31}" type="presOf" srcId="{979872D5-9144-D44A-A4CE-F749EF70D065}" destId="{050C30B5-4F96-7045-8A66-C2635DF3C43D}" srcOrd="0" destOrd="0" presId="urn:microsoft.com/office/officeart/2005/8/layout/process1"/>
    <dgm:cxn modelId="{CD0A84EC-4F6A-2149-A4AE-D89BACF23ECC}" type="presParOf" srcId="{43D72A48-EE10-7448-8A21-3C5E34C396CA}" destId="{050C30B5-4F96-7045-8A66-C2635DF3C43D}" srcOrd="0" destOrd="0" presId="urn:microsoft.com/office/officeart/2005/8/layout/process1"/>
    <dgm:cxn modelId="{7335FE7D-71CC-8848-8F97-69A664C8F7E7}" type="presParOf" srcId="{43D72A48-EE10-7448-8A21-3C5E34C396CA}" destId="{0ED36C1D-9039-B64C-8F01-C2A490494513}" srcOrd="1" destOrd="0" presId="urn:microsoft.com/office/officeart/2005/8/layout/process1"/>
    <dgm:cxn modelId="{F471A3F8-CD3D-B84A-AE87-2E5EB482872F}" type="presParOf" srcId="{0ED36C1D-9039-B64C-8F01-C2A490494513}" destId="{77386286-57BE-B24F-831C-C66E4429E125}" srcOrd="0" destOrd="0" presId="urn:microsoft.com/office/officeart/2005/8/layout/process1"/>
    <dgm:cxn modelId="{7B7FF257-BEAE-1747-8479-D1613804DB8D}" type="presParOf" srcId="{43D72A48-EE10-7448-8A21-3C5E34C396CA}" destId="{FED685A5-4FD5-2C42-A32A-4124918499C0}" srcOrd="2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6312D-BCD9-F94E-B12F-4639BB3CBDA5}" type="doc">
      <dgm:prSet loTypeId="urn:microsoft.com/office/officeart/2005/8/layout/process1" loCatId="" qsTypeId="urn:microsoft.com/office/officeart/2005/8/quickstyle/simple4" qsCatId="simple" csTypeId="urn:microsoft.com/office/officeart/2005/8/colors/accent2_2" csCatId="accent2" phldr="1"/>
      <dgm:spPr/>
    </dgm:pt>
    <dgm:pt modelId="{2BD39A53-97DE-A141-AC33-CE2E7377F3F1}">
      <dgm:prSet phldrT="[Text]" custT="1"/>
      <dgm:spPr/>
      <dgm:t>
        <a:bodyPr/>
        <a:lstStyle/>
        <a:p>
          <a:r>
            <a:rPr lang="en-GB" sz="3600" dirty="0"/>
            <a:t>Why</a:t>
          </a:r>
          <a:endParaRPr lang="en-GB" sz="2700" dirty="0"/>
        </a:p>
      </dgm:t>
    </dgm:pt>
    <dgm:pt modelId="{07A7D73B-44F2-AD42-9BAE-8BEDA3498C89}" type="parTrans" cxnId="{49DDFE86-2497-D249-A6A8-12A853F2622B}">
      <dgm:prSet/>
      <dgm:spPr/>
      <dgm:t>
        <a:bodyPr/>
        <a:lstStyle/>
        <a:p>
          <a:endParaRPr lang="en-GB"/>
        </a:p>
      </dgm:t>
    </dgm:pt>
    <dgm:pt modelId="{82E748C2-15FB-FC4B-8B95-2EED7BFC00E1}" type="sibTrans" cxnId="{49DDFE86-2497-D249-A6A8-12A853F2622B}">
      <dgm:prSet/>
      <dgm:spPr/>
      <dgm:t>
        <a:bodyPr/>
        <a:lstStyle/>
        <a:p>
          <a:endParaRPr lang="en-GB"/>
        </a:p>
      </dgm:t>
    </dgm:pt>
    <dgm:pt modelId="{512633BC-C3A9-744D-8026-87E705AAF9FD}">
      <dgm:prSet phldrT="[Text]" custT="1"/>
      <dgm:spPr/>
      <dgm:t>
        <a:bodyPr/>
        <a:lstStyle/>
        <a:p>
          <a:r>
            <a:rPr lang="en-GB" sz="3600" dirty="0"/>
            <a:t>What</a:t>
          </a:r>
        </a:p>
      </dgm:t>
    </dgm:pt>
    <dgm:pt modelId="{696CA218-FFCB-E746-B1FB-03D2BC74DB7A}" type="parTrans" cxnId="{656CDBDB-B3BA-B64E-9600-573F3B41C4A3}">
      <dgm:prSet/>
      <dgm:spPr/>
      <dgm:t>
        <a:bodyPr/>
        <a:lstStyle/>
        <a:p>
          <a:endParaRPr lang="en-GB"/>
        </a:p>
      </dgm:t>
    </dgm:pt>
    <dgm:pt modelId="{F6252E3F-2138-7741-8A12-2EF611DB7274}" type="sibTrans" cxnId="{656CDBDB-B3BA-B64E-9600-573F3B41C4A3}">
      <dgm:prSet/>
      <dgm:spPr/>
      <dgm:t>
        <a:bodyPr/>
        <a:lstStyle/>
        <a:p>
          <a:endParaRPr lang="en-GB"/>
        </a:p>
      </dgm:t>
    </dgm:pt>
    <dgm:pt modelId="{0FBAEEFA-67CA-1643-8648-98891E4F8E57}">
      <dgm:prSet phldrT="[Text]" custT="1"/>
      <dgm:spPr/>
      <dgm:t>
        <a:bodyPr/>
        <a:lstStyle/>
        <a:p>
          <a:r>
            <a:rPr lang="en-GB" sz="3600"/>
            <a:t>How</a:t>
          </a:r>
          <a:endParaRPr lang="en-GB" sz="2700"/>
        </a:p>
      </dgm:t>
    </dgm:pt>
    <dgm:pt modelId="{14170FE8-0CBC-C34F-ACAE-2C464B5EED74}" type="parTrans" cxnId="{E64806FB-D68B-384D-9074-9DF820516BC6}">
      <dgm:prSet/>
      <dgm:spPr/>
      <dgm:t>
        <a:bodyPr/>
        <a:lstStyle/>
        <a:p>
          <a:endParaRPr lang="en-GB"/>
        </a:p>
      </dgm:t>
    </dgm:pt>
    <dgm:pt modelId="{6E48E4B1-0662-4A47-BF2E-E4043390A3BA}" type="sibTrans" cxnId="{E64806FB-D68B-384D-9074-9DF820516BC6}">
      <dgm:prSet/>
      <dgm:spPr/>
      <dgm:t>
        <a:bodyPr/>
        <a:lstStyle/>
        <a:p>
          <a:endParaRPr lang="en-GB"/>
        </a:p>
      </dgm:t>
    </dgm:pt>
    <dgm:pt modelId="{F1C6B6D5-64C9-2341-8491-08BCF7357274}">
      <dgm:prSet phldrT="[Text]"/>
      <dgm:spPr/>
      <dgm:t>
        <a:bodyPr/>
        <a:lstStyle/>
        <a:p>
          <a:r>
            <a:rPr lang="en-GB" sz="2100"/>
            <a:t>Goal</a:t>
          </a:r>
        </a:p>
      </dgm:t>
    </dgm:pt>
    <dgm:pt modelId="{D404860E-D497-0441-B9FF-0DE1E23B2271}" type="parTrans" cxnId="{EBE95215-EB17-934E-B67E-1DB3774DA3BA}">
      <dgm:prSet/>
      <dgm:spPr/>
      <dgm:t>
        <a:bodyPr/>
        <a:lstStyle/>
        <a:p>
          <a:endParaRPr lang="en-GB"/>
        </a:p>
      </dgm:t>
    </dgm:pt>
    <dgm:pt modelId="{FB03A18C-E35A-3F48-A7BE-0E234D7F722A}" type="sibTrans" cxnId="{EBE95215-EB17-934E-B67E-1DB3774DA3BA}">
      <dgm:prSet/>
      <dgm:spPr/>
      <dgm:t>
        <a:bodyPr/>
        <a:lstStyle/>
        <a:p>
          <a:endParaRPr lang="en-GB"/>
        </a:p>
      </dgm:t>
    </dgm:pt>
    <dgm:pt modelId="{95AE3D9D-865D-C543-9D10-383C07996429}">
      <dgm:prSet phldrT="[Text]"/>
      <dgm:spPr/>
      <dgm:t>
        <a:bodyPr/>
        <a:lstStyle/>
        <a:p>
          <a:r>
            <a:rPr lang="en-GB" sz="2100"/>
            <a:t>Content</a:t>
          </a:r>
        </a:p>
      </dgm:t>
    </dgm:pt>
    <dgm:pt modelId="{20E4ADD6-F649-7742-A08E-23E7A65C0C42}" type="parTrans" cxnId="{0827E355-8DA2-9141-A9D5-60A5293156A4}">
      <dgm:prSet/>
      <dgm:spPr/>
      <dgm:t>
        <a:bodyPr/>
        <a:lstStyle/>
        <a:p>
          <a:endParaRPr lang="en-GB"/>
        </a:p>
      </dgm:t>
    </dgm:pt>
    <dgm:pt modelId="{C72434FD-994A-6F49-91F2-0CDD0515E620}" type="sibTrans" cxnId="{0827E355-8DA2-9141-A9D5-60A5293156A4}">
      <dgm:prSet/>
      <dgm:spPr/>
      <dgm:t>
        <a:bodyPr/>
        <a:lstStyle/>
        <a:p>
          <a:endParaRPr lang="en-GB"/>
        </a:p>
      </dgm:t>
    </dgm:pt>
    <dgm:pt modelId="{610E8CA9-E28F-3546-A74D-0E52551A03A2}">
      <dgm:prSet phldrT="[Text]"/>
      <dgm:spPr/>
      <dgm:t>
        <a:bodyPr/>
        <a:lstStyle/>
        <a:p>
          <a:r>
            <a:rPr lang="en-GB" sz="2100"/>
            <a:t>Design &amp; Development</a:t>
          </a:r>
        </a:p>
      </dgm:t>
    </dgm:pt>
    <dgm:pt modelId="{8146238D-9C2A-2946-9DA6-4534E40D82FD}" type="parTrans" cxnId="{B4BE9997-27DC-244A-A6C8-E6358D59D123}">
      <dgm:prSet/>
      <dgm:spPr/>
      <dgm:t>
        <a:bodyPr/>
        <a:lstStyle/>
        <a:p>
          <a:endParaRPr lang="en-GB"/>
        </a:p>
      </dgm:t>
    </dgm:pt>
    <dgm:pt modelId="{9793D6AC-3900-9540-A98E-523E81E164D4}" type="sibTrans" cxnId="{B4BE9997-27DC-244A-A6C8-E6358D59D123}">
      <dgm:prSet/>
      <dgm:spPr/>
      <dgm:t>
        <a:bodyPr/>
        <a:lstStyle/>
        <a:p>
          <a:endParaRPr lang="en-GB"/>
        </a:p>
      </dgm:t>
    </dgm:pt>
    <dgm:pt modelId="{3F5B0967-E27E-5E4C-BF60-DB57840F178D}" type="pres">
      <dgm:prSet presAssocID="{C386312D-BCD9-F94E-B12F-4639BB3CBDA5}" presName="Name0" presStyleCnt="0">
        <dgm:presLayoutVars>
          <dgm:dir/>
          <dgm:resizeHandles val="exact"/>
        </dgm:presLayoutVars>
      </dgm:prSet>
      <dgm:spPr/>
    </dgm:pt>
    <dgm:pt modelId="{302968B2-245A-2B44-B06A-F0E0DC36CD06}" type="pres">
      <dgm:prSet presAssocID="{2BD39A53-97DE-A141-AC33-CE2E7377F3F1}" presName="node" presStyleLbl="node1" presStyleIdx="0" presStyleCnt="3" custLinFactNeighborX="2708">
        <dgm:presLayoutVars>
          <dgm:bulletEnabled val="1"/>
        </dgm:presLayoutVars>
      </dgm:prSet>
      <dgm:spPr/>
    </dgm:pt>
    <dgm:pt modelId="{A86F8CF1-62C5-6C46-824A-6729EFE5C343}" type="pres">
      <dgm:prSet presAssocID="{82E748C2-15FB-FC4B-8B95-2EED7BFC00E1}" presName="sibTrans" presStyleLbl="sibTrans2D1" presStyleIdx="0" presStyleCnt="2"/>
      <dgm:spPr/>
    </dgm:pt>
    <dgm:pt modelId="{78B94CF9-383D-BD47-9E01-00A9DE1E2E4A}" type="pres">
      <dgm:prSet presAssocID="{82E748C2-15FB-FC4B-8B95-2EED7BFC00E1}" presName="connectorText" presStyleLbl="sibTrans2D1" presStyleIdx="0" presStyleCnt="2"/>
      <dgm:spPr/>
    </dgm:pt>
    <dgm:pt modelId="{7AF79958-402A-C946-9A19-B9FBF2C53015}" type="pres">
      <dgm:prSet presAssocID="{512633BC-C3A9-744D-8026-87E705AAF9FD}" presName="node" presStyleLbl="node1" presStyleIdx="1" presStyleCnt="3">
        <dgm:presLayoutVars>
          <dgm:bulletEnabled val="1"/>
        </dgm:presLayoutVars>
      </dgm:prSet>
      <dgm:spPr/>
    </dgm:pt>
    <dgm:pt modelId="{CB80647F-5712-2447-97B5-BDE098B8E73E}" type="pres">
      <dgm:prSet presAssocID="{F6252E3F-2138-7741-8A12-2EF611DB7274}" presName="sibTrans" presStyleLbl="sibTrans2D1" presStyleIdx="1" presStyleCnt="2"/>
      <dgm:spPr/>
    </dgm:pt>
    <dgm:pt modelId="{3592DE7F-7FB6-5E4A-83C9-8B33051D74CB}" type="pres">
      <dgm:prSet presAssocID="{F6252E3F-2138-7741-8A12-2EF611DB7274}" presName="connectorText" presStyleLbl="sibTrans2D1" presStyleIdx="1" presStyleCnt="2"/>
      <dgm:spPr/>
    </dgm:pt>
    <dgm:pt modelId="{0EE93284-8B1C-7D48-9A7A-FCFE21D9EFCE}" type="pres">
      <dgm:prSet presAssocID="{0FBAEEFA-67CA-1643-8648-98891E4F8E57}" presName="node" presStyleLbl="node1" presStyleIdx="2" presStyleCnt="3">
        <dgm:presLayoutVars>
          <dgm:bulletEnabled val="1"/>
        </dgm:presLayoutVars>
      </dgm:prSet>
      <dgm:spPr/>
    </dgm:pt>
  </dgm:ptLst>
  <dgm:cxnLst>
    <dgm:cxn modelId="{EBE95215-EB17-934E-B67E-1DB3774DA3BA}" srcId="{2BD39A53-97DE-A141-AC33-CE2E7377F3F1}" destId="{F1C6B6D5-64C9-2341-8491-08BCF7357274}" srcOrd="0" destOrd="0" parTransId="{D404860E-D497-0441-B9FF-0DE1E23B2271}" sibTransId="{FB03A18C-E35A-3F48-A7BE-0E234D7F722A}"/>
    <dgm:cxn modelId="{9914A121-FEE0-794D-9D3A-5F9553278D46}" type="presOf" srcId="{610E8CA9-E28F-3546-A74D-0E52551A03A2}" destId="{0EE93284-8B1C-7D48-9A7A-FCFE21D9EFCE}" srcOrd="0" destOrd="1" presId="urn:microsoft.com/office/officeart/2005/8/layout/process1"/>
    <dgm:cxn modelId="{A3972A4E-E7A6-1F4F-B401-347564591F68}" type="presOf" srcId="{82E748C2-15FB-FC4B-8B95-2EED7BFC00E1}" destId="{A86F8CF1-62C5-6C46-824A-6729EFE5C343}" srcOrd="0" destOrd="0" presId="urn:microsoft.com/office/officeart/2005/8/layout/process1"/>
    <dgm:cxn modelId="{D0A26250-478D-4A46-BCCE-4F0095432974}" type="presOf" srcId="{0FBAEEFA-67CA-1643-8648-98891E4F8E57}" destId="{0EE93284-8B1C-7D48-9A7A-FCFE21D9EFCE}" srcOrd="0" destOrd="0" presId="urn:microsoft.com/office/officeart/2005/8/layout/process1"/>
    <dgm:cxn modelId="{06242653-C901-7B4F-AB49-D26338BBDD0F}" type="presOf" srcId="{C386312D-BCD9-F94E-B12F-4639BB3CBDA5}" destId="{3F5B0967-E27E-5E4C-BF60-DB57840F178D}" srcOrd="0" destOrd="0" presId="urn:microsoft.com/office/officeart/2005/8/layout/process1"/>
    <dgm:cxn modelId="{C0606453-76CB-A844-8FE0-DD191BF5ABCA}" type="presOf" srcId="{F6252E3F-2138-7741-8A12-2EF611DB7274}" destId="{CB80647F-5712-2447-97B5-BDE098B8E73E}" srcOrd="0" destOrd="0" presId="urn:microsoft.com/office/officeart/2005/8/layout/process1"/>
    <dgm:cxn modelId="{0827E355-8DA2-9141-A9D5-60A5293156A4}" srcId="{512633BC-C3A9-744D-8026-87E705AAF9FD}" destId="{95AE3D9D-865D-C543-9D10-383C07996429}" srcOrd="0" destOrd="0" parTransId="{20E4ADD6-F649-7742-A08E-23E7A65C0C42}" sibTransId="{C72434FD-994A-6F49-91F2-0CDD0515E620}"/>
    <dgm:cxn modelId="{49DDFE86-2497-D249-A6A8-12A853F2622B}" srcId="{C386312D-BCD9-F94E-B12F-4639BB3CBDA5}" destId="{2BD39A53-97DE-A141-AC33-CE2E7377F3F1}" srcOrd="0" destOrd="0" parTransId="{07A7D73B-44F2-AD42-9BAE-8BEDA3498C89}" sibTransId="{82E748C2-15FB-FC4B-8B95-2EED7BFC00E1}"/>
    <dgm:cxn modelId="{3FB0BC93-1C9D-3B47-A9BC-7F1628D16772}" type="presOf" srcId="{F6252E3F-2138-7741-8A12-2EF611DB7274}" destId="{3592DE7F-7FB6-5E4A-83C9-8B33051D74CB}" srcOrd="1" destOrd="0" presId="urn:microsoft.com/office/officeart/2005/8/layout/process1"/>
    <dgm:cxn modelId="{FB347994-DAD9-8F49-A527-84232B1D34DD}" type="presOf" srcId="{512633BC-C3A9-744D-8026-87E705AAF9FD}" destId="{7AF79958-402A-C946-9A19-B9FBF2C53015}" srcOrd="0" destOrd="0" presId="urn:microsoft.com/office/officeart/2005/8/layout/process1"/>
    <dgm:cxn modelId="{B4BE9997-27DC-244A-A6C8-E6358D59D123}" srcId="{0FBAEEFA-67CA-1643-8648-98891E4F8E57}" destId="{610E8CA9-E28F-3546-A74D-0E52551A03A2}" srcOrd="0" destOrd="0" parTransId="{8146238D-9C2A-2946-9DA6-4534E40D82FD}" sibTransId="{9793D6AC-3900-9540-A98E-523E81E164D4}"/>
    <dgm:cxn modelId="{35B5029A-0CF5-7E45-BAD7-C1B6D7CCF4F1}" type="presOf" srcId="{F1C6B6D5-64C9-2341-8491-08BCF7357274}" destId="{302968B2-245A-2B44-B06A-F0E0DC36CD06}" srcOrd="0" destOrd="1" presId="urn:microsoft.com/office/officeart/2005/8/layout/process1"/>
    <dgm:cxn modelId="{AAE771A3-7101-B542-8CCB-7AE2397B279A}" type="presOf" srcId="{95AE3D9D-865D-C543-9D10-383C07996429}" destId="{7AF79958-402A-C946-9A19-B9FBF2C53015}" srcOrd="0" destOrd="1" presId="urn:microsoft.com/office/officeart/2005/8/layout/process1"/>
    <dgm:cxn modelId="{5E21A8B2-E26B-8744-AD6C-E53B66893055}" type="presOf" srcId="{82E748C2-15FB-FC4B-8B95-2EED7BFC00E1}" destId="{78B94CF9-383D-BD47-9E01-00A9DE1E2E4A}" srcOrd="1" destOrd="0" presId="urn:microsoft.com/office/officeart/2005/8/layout/process1"/>
    <dgm:cxn modelId="{656CDBDB-B3BA-B64E-9600-573F3B41C4A3}" srcId="{C386312D-BCD9-F94E-B12F-4639BB3CBDA5}" destId="{512633BC-C3A9-744D-8026-87E705AAF9FD}" srcOrd="1" destOrd="0" parTransId="{696CA218-FFCB-E746-B1FB-03D2BC74DB7A}" sibTransId="{F6252E3F-2138-7741-8A12-2EF611DB7274}"/>
    <dgm:cxn modelId="{EDC79EE0-2EBC-7245-8E86-B1AF1EFB727A}" type="presOf" srcId="{2BD39A53-97DE-A141-AC33-CE2E7377F3F1}" destId="{302968B2-245A-2B44-B06A-F0E0DC36CD06}" srcOrd="0" destOrd="0" presId="urn:microsoft.com/office/officeart/2005/8/layout/process1"/>
    <dgm:cxn modelId="{E64806FB-D68B-384D-9074-9DF820516BC6}" srcId="{C386312D-BCD9-F94E-B12F-4639BB3CBDA5}" destId="{0FBAEEFA-67CA-1643-8648-98891E4F8E57}" srcOrd="2" destOrd="0" parTransId="{14170FE8-0CBC-C34F-ACAE-2C464B5EED74}" sibTransId="{6E48E4B1-0662-4A47-BF2E-E4043390A3BA}"/>
    <dgm:cxn modelId="{6E6183AA-A532-A64C-A7E7-0DBC9122FB0E}" type="presParOf" srcId="{3F5B0967-E27E-5E4C-BF60-DB57840F178D}" destId="{302968B2-245A-2B44-B06A-F0E0DC36CD06}" srcOrd="0" destOrd="0" presId="urn:microsoft.com/office/officeart/2005/8/layout/process1"/>
    <dgm:cxn modelId="{80A63A3E-B27A-5640-B700-8FE14095402A}" type="presParOf" srcId="{3F5B0967-E27E-5E4C-BF60-DB57840F178D}" destId="{A86F8CF1-62C5-6C46-824A-6729EFE5C343}" srcOrd="1" destOrd="0" presId="urn:microsoft.com/office/officeart/2005/8/layout/process1"/>
    <dgm:cxn modelId="{68735EA4-99F3-2448-8FE5-1B02DA1105D2}" type="presParOf" srcId="{A86F8CF1-62C5-6C46-824A-6729EFE5C343}" destId="{78B94CF9-383D-BD47-9E01-00A9DE1E2E4A}" srcOrd="0" destOrd="0" presId="urn:microsoft.com/office/officeart/2005/8/layout/process1"/>
    <dgm:cxn modelId="{0C0CDA6D-C62E-4240-A8DA-716787A6AE13}" type="presParOf" srcId="{3F5B0967-E27E-5E4C-BF60-DB57840F178D}" destId="{7AF79958-402A-C946-9A19-B9FBF2C53015}" srcOrd="2" destOrd="0" presId="urn:microsoft.com/office/officeart/2005/8/layout/process1"/>
    <dgm:cxn modelId="{262C62B5-0062-DA43-9E4B-E251B93AA613}" type="presParOf" srcId="{3F5B0967-E27E-5E4C-BF60-DB57840F178D}" destId="{CB80647F-5712-2447-97B5-BDE098B8E73E}" srcOrd="3" destOrd="0" presId="urn:microsoft.com/office/officeart/2005/8/layout/process1"/>
    <dgm:cxn modelId="{FCD9CA1F-9BF3-F241-B3B9-AD717075109C}" type="presParOf" srcId="{CB80647F-5712-2447-97B5-BDE098B8E73E}" destId="{3592DE7F-7FB6-5E4A-83C9-8B33051D74CB}" srcOrd="0" destOrd="0" presId="urn:microsoft.com/office/officeart/2005/8/layout/process1"/>
    <dgm:cxn modelId="{43B07731-5DAA-D540-9726-79C03AFEA61A}" type="presParOf" srcId="{3F5B0967-E27E-5E4C-BF60-DB57840F178D}" destId="{0EE93284-8B1C-7D48-9A7A-FCFE21D9EF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C30B5-4F96-7045-8A66-C2635DF3C43D}">
      <dsp:nvSpPr>
        <dsp:cNvPr id="0" name=""/>
        <dsp:cNvSpPr/>
      </dsp:nvSpPr>
      <dsp:spPr>
        <a:xfrm>
          <a:off x="2058" y="0"/>
          <a:ext cx="4390367" cy="228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 dirty="0"/>
            <a:t>Goal</a:t>
          </a:r>
        </a:p>
      </dsp:txBody>
      <dsp:txXfrm>
        <a:off x="69013" y="66955"/>
        <a:ext cx="4256457" cy="2152090"/>
      </dsp:txXfrm>
    </dsp:sp>
    <dsp:sp modelId="{0ED36C1D-9039-B64C-8F01-C2A490494513}">
      <dsp:nvSpPr>
        <dsp:cNvPr id="0" name=""/>
        <dsp:cNvSpPr/>
      </dsp:nvSpPr>
      <dsp:spPr>
        <a:xfrm>
          <a:off x="4831463" y="598594"/>
          <a:ext cx="930757" cy="10888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31463" y="816356"/>
        <a:ext cx="651530" cy="653287"/>
      </dsp:txXfrm>
    </dsp:sp>
    <dsp:sp modelId="{FED685A5-4FD5-2C42-A32A-4124918499C0}">
      <dsp:nvSpPr>
        <dsp:cNvPr id="0" name=""/>
        <dsp:cNvSpPr/>
      </dsp:nvSpPr>
      <dsp:spPr>
        <a:xfrm>
          <a:off x="6148573" y="0"/>
          <a:ext cx="4390367" cy="228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100" kern="1200" dirty="0"/>
            <a:t>Design &amp; Development</a:t>
          </a:r>
        </a:p>
      </dsp:txBody>
      <dsp:txXfrm>
        <a:off x="6215528" y="66955"/>
        <a:ext cx="4256457" cy="2152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68B2-245A-2B44-B06A-F0E0DC36CD06}">
      <dsp:nvSpPr>
        <dsp:cNvPr id="0" name=""/>
        <dsp:cNvSpPr/>
      </dsp:nvSpPr>
      <dsp:spPr>
        <a:xfrm>
          <a:off x="39259" y="1074278"/>
          <a:ext cx="2769071" cy="1661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Why</a:t>
          </a:r>
          <a:endParaRPr lang="en-GB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Goal</a:t>
          </a:r>
        </a:p>
      </dsp:txBody>
      <dsp:txXfrm>
        <a:off x="87921" y="1122940"/>
        <a:ext cx="2671747" cy="1564118"/>
      </dsp:txXfrm>
    </dsp:sp>
    <dsp:sp modelId="{A86F8CF1-62C5-6C46-824A-6729EFE5C343}">
      <dsp:nvSpPr>
        <dsp:cNvPr id="0" name=""/>
        <dsp:cNvSpPr/>
      </dsp:nvSpPr>
      <dsp:spPr>
        <a:xfrm>
          <a:off x="3077738" y="1561635"/>
          <a:ext cx="571145" cy="6867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100" kern="1200"/>
        </a:p>
      </dsp:txBody>
      <dsp:txXfrm>
        <a:off x="3077738" y="1698981"/>
        <a:ext cx="399802" cy="412037"/>
      </dsp:txXfrm>
    </dsp:sp>
    <dsp:sp modelId="{7AF79958-402A-C946-9A19-B9FBF2C53015}">
      <dsp:nvSpPr>
        <dsp:cNvPr id="0" name=""/>
        <dsp:cNvSpPr/>
      </dsp:nvSpPr>
      <dsp:spPr>
        <a:xfrm>
          <a:off x="3885964" y="1074278"/>
          <a:ext cx="2769071" cy="1661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What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Content</a:t>
          </a:r>
        </a:p>
      </dsp:txBody>
      <dsp:txXfrm>
        <a:off x="3934626" y="1122940"/>
        <a:ext cx="2671747" cy="1564118"/>
      </dsp:txXfrm>
    </dsp:sp>
    <dsp:sp modelId="{CB80647F-5712-2447-97B5-BDE098B8E73E}">
      <dsp:nvSpPr>
        <dsp:cNvPr id="0" name=""/>
        <dsp:cNvSpPr/>
      </dsp:nvSpPr>
      <dsp:spPr>
        <a:xfrm>
          <a:off x="6931942" y="1561635"/>
          <a:ext cx="587043" cy="6867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100" kern="1200"/>
        </a:p>
      </dsp:txBody>
      <dsp:txXfrm>
        <a:off x="6931942" y="1698981"/>
        <a:ext cx="410930" cy="412037"/>
      </dsp:txXfrm>
    </dsp:sp>
    <dsp:sp modelId="{0EE93284-8B1C-7D48-9A7A-FCFE21D9EFCE}">
      <dsp:nvSpPr>
        <dsp:cNvPr id="0" name=""/>
        <dsp:cNvSpPr/>
      </dsp:nvSpPr>
      <dsp:spPr>
        <a:xfrm>
          <a:off x="7762664" y="1074278"/>
          <a:ext cx="2769071" cy="1661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How</a:t>
          </a:r>
          <a:endParaRPr lang="en-GB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Design &amp; Development</a:t>
          </a:r>
        </a:p>
      </dsp:txBody>
      <dsp:txXfrm>
        <a:off x="7811326" y="1122940"/>
        <a:ext cx="2671747" cy="1564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0E02D3-101B-408A-A2E9-C7B1AC2C6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EB5A6-58ED-48FA-98CA-CE51401D5F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A4227-6C27-4066-A1AA-42029A7D07B7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D6695-9EFE-4755-952D-45D3BE6619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36F16-CE54-4B97-8DBB-4C924E296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86AFF-4C86-4672-A738-49415EF575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126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3ACC11F-4F00-487E-9618-5D804A06B8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93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Discuss each of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9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Important!</a:t>
            </a:r>
            <a:r>
              <a:rPr lang="en-GB" baseline="0"/>
              <a:t> Sites are not just places for content… that content has a purpose – what is it?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other examples can you think 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4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See http://</a:t>
            </a:r>
            <a:r>
              <a:rPr lang="en-GB" err="1"/>
              <a:t>blog.hubspot.com</a:t>
            </a:r>
            <a:r>
              <a:rPr lang="en-GB"/>
              <a:t>/marketing/great-call-to-action-examples for more &amp; a free how-to guide.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8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poster is trying to sell you this</a:t>
            </a:r>
            <a:r>
              <a:rPr lang="en-GB" baseline="0" dirty="0"/>
              <a:t> service, but how do you buy? Where is the call to action?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78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</a:t>
            </a:r>
            <a:r>
              <a:rPr lang="en-GB" baseline="0" dirty="0"/>
              <a:t> from http://</a:t>
            </a:r>
            <a:r>
              <a:rPr lang="en-GB" baseline="0" dirty="0" err="1"/>
              <a:t>www.swcreatives.com</a:t>
            </a:r>
            <a:r>
              <a:rPr lang="en-GB" baseline="0" dirty="0"/>
              <a:t>/</a:t>
            </a:r>
            <a:r>
              <a:rPr lang="en-GB" baseline="0" dirty="0" err="1"/>
              <a:t>swc</a:t>
            </a:r>
            <a:r>
              <a:rPr lang="en-GB" baseline="0" dirty="0"/>
              <a:t>-blog/</a:t>
            </a:r>
            <a:r>
              <a:rPr lang="en-GB" baseline="0" dirty="0" err="1"/>
              <a:t>what_makes_a_good_and_bad_website</a:t>
            </a:r>
            <a:r>
              <a:rPr lang="en-GB" baseline="0" dirty="0"/>
              <a:t> (read this for a critique)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63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9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7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0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66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66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We're trying to find a god balance</a:t>
            </a:r>
            <a:r>
              <a:rPr lang="en-GB" baseline="0"/>
              <a:t> of learning the basics (HTML, CSS, JS) from the ground up and leveraging existing technologies to improve our sites and reduce development time. Many professionals use existing CMSs, templates and frameworks – but they usually learned the basics first, and understand how these things work.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7564DD-907A-A84A-9426-BF36A4674A0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11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76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DE5CA66-26FF-4669-98A0-2E149B9F461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9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10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20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https://</a:t>
            </a:r>
            <a:r>
              <a:rPr lang="en-US" dirty="0" err="1"/>
              <a:t>wakatime.com</a:t>
            </a:r>
            <a:r>
              <a:rPr lang="en-US" dirty="0"/>
              <a:t>/blog/51-wakatime-2021-programming-stats for some stats on editor usage (for all languages)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27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16B1F7-C392-40F9-81C7-1E86CC9384C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en-IN" dirty="0"/>
              <a:t>Linked together for use by organisations, and individuals using communications devices and media</a:t>
            </a:r>
            <a:endParaRPr lang="en-US" dirty="0"/>
          </a:p>
          <a:p>
            <a:pPr lvl="1"/>
            <a:r>
              <a:rPr lang="en-IN" dirty="0"/>
              <a:t>A node is any device, such as a computer, tablet, or smartphone, connected to a network</a:t>
            </a:r>
          </a:p>
          <a:p>
            <a:pPr lvl="1"/>
            <a:r>
              <a:rPr lang="en-IN" dirty="0"/>
              <a:t>A network is a collection of two or more computers linked together to share resources and information</a:t>
            </a:r>
          </a:p>
          <a:p>
            <a:pPr lvl="1"/>
            <a:r>
              <a:rPr lang="en-IN" dirty="0"/>
              <a:t>The Internet of Things describes the ever-growing number of devices connecting to a network, including televisions and appliances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39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572CDDB-F642-460F-B765-96EB1661164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5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1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EF00C1F-CF1E-4CE6-8A6A-94EB5236A2B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1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Purpose of the website </a:t>
            </a:r>
          </a:p>
          <a:p>
            <a:pPr lvl="1"/>
            <a:r>
              <a:rPr lang="en-IN" dirty="0"/>
              <a:t>The purpose of a commercial business website is related to the goal of selling products or services</a:t>
            </a:r>
          </a:p>
          <a:p>
            <a:r>
              <a:rPr lang="en-IN" dirty="0"/>
              <a:t>Target audience </a:t>
            </a:r>
          </a:p>
          <a:p>
            <a:pPr lvl="1"/>
            <a:r>
              <a:rPr lang="en-IN" dirty="0"/>
              <a:t>The people who use the website </a:t>
            </a:r>
          </a:p>
          <a:p>
            <a:pPr lvl="1"/>
            <a:r>
              <a:rPr lang="en-IN" dirty="0"/>
              <a:t>Knowing their general demographic background will help to design a website appropriate for them</a:t>
            </a:r>
          </a:p>
          <a:p>
            <a:r>
              <a:rPr lang="en-IN" dirty="0"/>
              <a:t>Multiplatform display </a:t>
            </a:r>
          </a:p>
          <a:p>
            <a:pPr lvl="1"/>
            <a:r>
              <a:rPr lang="en-IN" dirty="0"/>
              <a:t>A responsive design of a website must be created that provides an optimal viewing experience across a range of devices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ACC11F-4F00-487E-9618-5D804A06B89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3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95E6927-F9B9-B648-9253-CA6FF1D3F61B}" type="slidenum">
              <a:rPr lang="de-DE" sz="1200"/>
              <a:pPr/>
              <a:t>16</a:t>
            </a:fld>
            <a:endParaRPr lang="de-DE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7"/>
            <a:ext cx="2457451" cy="597477"/>
          </a:xfrm>
        </p:spPr>
        <p:txBody>
          <a:bodyPr>
            <a:norm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2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1" y="6356352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050" b="0" i="0" u="none" strike="noStrike" baseline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defTabSz="685800"/>
            <a:r>
              <a:rPr lang="en-AU">
                <a:solidFill>
                  <a:srgbClr val="FFFFFF"/>
                </a:solidFill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6C36E-1332-4DD1-A60F-96BA2D16DF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4861" y="208500"/>
            <a:ext cx="2422324" cy="11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7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851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6428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040767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472635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9841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95153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633031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8393734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9154620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75156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4575" y="2193424"/>
            <a:ext cx="9642852" cy="618014"/>
          </a:xfrm>
        </p:spPr>
        <p:txBody>
          <a:bodyPr anchor="b">
            <a:noAutofit/>
          </a:bodyPr>
          <a:lstStyle>
            <a:lvl1pPr marL="0" indent="0" algn="ctr">
              <a:buNone/>
              <a:defRPr sz="375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6858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0287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Unit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4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2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1" y="6356352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050" b="0" i="0" u="none" strike="noStrike" baseline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defTabSz="685800"/>
            <a:r>
              <a:rPr lang="en-AU">
                <a:solidFill>
                  <a:srgbClr val="FFFFFF"/>
                </a:solidFill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41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620933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51793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56400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10541000" cy="5018311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8526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10541000" cy="304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6F739B-4560-4EA4-9B42-90A3756DE7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62453"/>
            <a:ext cx="10515600" cy="1148716"/>
          </a:xfr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diam </a:t>
            </a:r>
            <a:r>
              <a:rPr lang="en-US" dirty="0" err="1"/>
              <a:t>maecenas</a:t>
            </a:r>
            <a:r>
              <a:rPr lang="en-US" dirty="0"/>
              <a:t> sed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sociis.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98787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5105400" cy="5018311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45032-3F41-4D57-9C49-A6C77CCE32C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604000" y="1270683"/>
            <a:ext cx="5105400" cy="299651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7FDD483-1381-4992-8084-127E9288A6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0" y="4362453"/>
            <a:ext cx="5384801" cy="1148716"/>
          </a:xfr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diam </a:t>
            </a:r>
            <a:r>
              <a:rPr lang="en-US" dirty="0" err="1"/>
              <a:t>maecenas</a:t>
            </a:r>
            <a:r>
              <a:rPr lang="en-US" dirty="0"/>
              <a:t> sed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sociis.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14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8" y="1289684"/>
            <a:ext cx="10711543" cy="3732692"/>
          </a:xfr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"/>
          <p:cNvSpPr txBox="1"/>
          <p:nvPr userDrawn="1"/>
        </p:nvSpPr>
        <p:spPr>
          <a:xfrm>
            <a:off x="3007868" y="6269439"/>
            <a:ext cx="8956009" cy="530915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4A7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92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10541000" cy="5018311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24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5105400" cy="5018311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45032-3F41-4D57-9C49-A6C77CCE32C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604000" y="1270683"/>
            <a:ext cx="5105400" cy="299651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7FDD483-1381-4992-8084-127E9288A6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0" y="4362453"/>
            <a:ext cx="5384801" cy="1148716"/>
          </a:xfr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diam </a:t>
            </a:r>
            <a:r>
              <a:rPr lang="en-US" dirty="0" err="1"/>
              <a:t>maecenas</a:t>
            </a:r>
            <a:r>
              <a:rPr lang="en-US" dirty="0"/>
              <a:t> sed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sociis.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7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38200" y="152400"/>
            <a:ext cx="10515600" cy="914400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1"/>
            <a:ext cx="10541000" cy="304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6F739B-4560-4EA4-9B42-90A3756DE7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62453"/>
            <a:ext cx="10515600" cy="1148716"/>
          </a:xfr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diam </a:t>
            </a:r>
            <a:r>
              <a:rPr lang="en-US" dirty="0" err="1"/>
              <a:t>maecenas</a:t>
            </a:r>
            <a:r>
              <a:rPr lang="en-US" dirty="0"/>
              <a:t> sed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sociis.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40476"/>
            <a:ext cx="9855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17827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48138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B335-F5C8-4EDF-B1E2-6347D416EBE4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5558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F25F-D564-4AB2-B16C-42FB35C758FE}" type="datetimeFigureOut">
              <a:rPr lang="en-AU" smtClean="0"/>
              <a:t>14/02/2022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C524-B1D7-4BCD-9291-B1BC378525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14512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08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br>
              <a:rPr lang="en-US" altLang="en-US" dirty="0"/>
            </a:br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2"/>
            <a:ext cx="15795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2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05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pPr defTabSz="685800"/>
            <a:r>
              <a:rPr lang="en-AU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AU" dirty="0">
              <a:latin typeface="Arial" panose="020B0604020202020204" pitchFamily="34" charset="0"/>
            </a:endParaRPr>
          </a:p>
        </p:txBody>
      </p:sp>
      <p:pic>
        <p:nvPicPr>
          <p:cNvPr id="4098" name="Picture 2" descr="JCU Logo - Fisher Leadership">
            <a:extLst>
              <a:ext uri="{FF2B5EF4-FFF2-40B4-BE49-F238E27FC236}">
                <a16:creationId xmlns:a16="http://schemas.microsoft.com/office/drawing/2014/main" id="{4922C61D-D4D2-41D7-BEFE-07DBC10CE4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3" y="0"/>
            <a:ext cx="2572987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99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87" r:id="rId4"/>
    <p:sldLayoutId id="2147483689" r:id="rId5"/>
    <p:sldLayoutId id="2147483688" r:id="rId6"/>
  </p:sldLayoutIdLst>
  <p:hf sldNum="0"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 b="1" i="0" kern="1200" baseline="0">
          <a:solidFill>
            <a:schemeClr val="bg2">
              <a:lumMod val="10000"/>
            </a:schemeClr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charset="0"/>
        <a:buNone/>
        <a:defRPr sz="21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8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AU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516170-442F-3740-9E4E-4A8B5A83005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2"/>
            <a:ext cx="15795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51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0" r:id="rId16"/>
    <p:sldLayoutId id="2147484492" r:id="rId17"/>
    <p:sldLayoutId id="2147484493" r:id="rId18"/>
    <p:sldLayoutId id="2147484494" r:id="rId19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B7F6E6-8D18-3D44-AD33-F649A5715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18678-24BB-D74C-A413-311ACC51B8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37901" y="5695693"/>
            <a:ext cx="782006" cy="8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mithandgoldsmith.homestead.com/hom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hyperlink" Target="https://www.missionbicycle.com/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A156C7-7041-A24F-96E3-226EBA26769E}"/>
              </a:ext>
            </a:extLst>
          </p:cNvPr>
          <p:cNvSpPr txBox="1">
            <a:spLocks/>
          </p:cNvSpPr>
          <p:nvPr/>
        </p:nvSpPr>
        <p:spPr>
          <a:xfrm>
            <a:off x="6172200" y="76200"/>
            <a:ext cx="5943600" cy="1905000"/>
          </a:xfrm>
          <a:prstGeom prst="rect">
            <a:avLst/>
          </a:prstGeom>
          <a:noFill/>
        </p:spPr>
        <p:txBody>
          <a:bodyPr wrap="square" lIns="21600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2BC"/>
                </a:solidFill>
                <a:effectLst/>
                <a:uLnTx/>
                <a:uFillTx/>
                <a:latin typeface="Playfair Display" pitchFamily="2" charset="77"/>
                <a:ea typeface="+mj-ea"/>
                <a:cs typeface="+mj-cs"/>
              </a:rPr>
              <a:t>CP1406 – Week 1</a:t>
            </a:r>
          </a:p>
          <a:p>
            <a:pPr lvl="0" algn="l" fontAlgn="auto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4000" b="1" dirty="0">
                <a:solidFill>
                  <a:srgbClr val="0072BC"/>
                </a:solidFill>
              </a:rPr>
              <a:t>Intro to the Internet and Web Design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72BC"/>
              </a:solidFill>
              <a:effectLst/>
              <a:uLnTx/>
              <a:uFillTx/>
              <a:latin typeface="Playfair Display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32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of rules or standards that define how something operates</a:t>
            </a:r>
          </a:p>
          <a:p>
            <a:r>
              <a:rPr lang="en-IN" dirty="0"/>
              <a:t>Protocols exist for how a </a:t>
            </a:r>
            <a:r>
              <a:rPr lang="en-IN" b="1" dirty="0"/>
              <a:t>client </a:t>
            </a:r>
            <a:r>
              <a:rPr lang="en-IN" dirty="0"/>
              <a:t>device communicates with a </a:t>
            </a:r>
            <a:r>
              <a:rPr lang="en-IN" b="1" dirty="0"/>
              <a:t>server</a:t>
            </a:r>
          </a:p>
          <a:p>
            <a:pPr lvl="1"/>
            <a:r>
              <a:rPr lang="en-IN" b="1" dirty="0"/>
              <a:t>Internet Protocol</a:t>
            </a:r>
            <a:r>
              <a:rPr lang="en-IN" dirty="0"/>
              <a:t> (IP) ensures data is sent to the correct location</a:t>
            </a:r>
          </a:p>
          <a:p>
            <a:pPr lvl="1"/>
            <a:r>
              <a:rPr lang="en-IN" dirty="0"/>
              <a:t>The </a:t>
            </a:r>
            <a:r>
              <a:rPr lang="en-IN" b="1" dirty="0"/>
              <a:t>Domain Name System</a:t>
            </a:r>
            <a:r>
              <a:rPr lang="en-IN" dirty="0"/>
              <a:t> (DNS) associates an IP address with a domain name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95E2FF-146E-4681-8D26-EF1C3F4C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89506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server is the host computer that stores resources and files for websites</a:t>
            </a:r>
          </a:p>
          <a:p>
            <a:r>
              <a:rPr lang="en-IN" b="1" dirty="0"/>
              <a:t>Hypertext Transfer Protocol</a:t>
            </a:r>
            <a:r>
              <a:rPr lang="en-IN" dirty="0"/>
              <a:t> (HTTP) is a set of rules for exchanging text, graphics, audio, video, and other multimedia files on the web</a:t>
            </a:r>
          </a:p>
          <a:p>
            <a:r>
              <a:rPr lang="en-IN" b="1" dirty="0"/>
              <a:t>File Transfer Protocol</a:t>
            </a:r>
            <a:r>
              <a:rPr lang="en-IN" dirty="0"/>
              <a:t> (FTP) is used to exchange files from one computer to another over the Internet</a:t>
            </a:r>
          </a:p>
          <a:p>
            <a:pPr lvl="1"/>
            <a:r>
              <a:rPr lang="en-IN" dirty="0"/>
              <a:t>Does not provide a way to view a webpage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95E2FF-146E-4681-8D26-EF1C3F4C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123584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title="Client server architecture diagram">
            <a:extLst>
              <a:ext uri="{FF2B5EF4-FFF2-40B4-BE49-F238E27FC236}">
                <a16:creationId xmlns:a16="http://schemas.microsoft.com/office/drawing/2014/main" id="{1A40F6A5-A35A-4973-AF41-6CDA6951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76600"/>
            <a:ext cx="7391146" cy="3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76AD8-3F42-AB48-8EEA-F8AAFCB7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Request-Response Cycle</a:t>
            </a:r>
          </a:p>
          <a:p>
            <a:pPr lvl="1"/>
            <a:r>
              <a:rPr lang="en-GB" dirty="0"/>
              <a:t>Client requests page via URL</a:t>
            </a:r>
          </a:p>
          <a:p>
            <a:pPr lvl="1"/>
            <a:r>
              <a:rPr lang="en-GB" dirty="0"/>
              <a:t>DNS lookup converts URL to IP address</a:t>
            </a:r>
          </a:p>
          <a:p>
            <a:pPr lvl="1"/>
            <a:r>
              <a:rPr lang="en-GB" dirty="0"/>
              <a:t>Server processes request, which may involve running code and accessing databases, then returns results to client</a:t>
            </a:r>
          </a:p>
          <a:p>
            <a:pPr lvl="1"/>
            <a:r>
              <a:rPr lang="en-GB" dirty="0"/>
              <a:t>Client displays results in browser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4E5EE1-E436-4FF9-9718-7B110E20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59249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Front-end / Client-side</a:t>
            </a:r>
          </a:p>
          <a:p>
            <a:pPr lvl="1"/>
            <a:r>
              <a:rPr lang="en-GB" dirty="0"/>
              <a:t>HTML – markup language for structuring content</a:t>
            </a:r>
          </a:p>
          <a:p>
            <a:pPr lvl="1"/>
            <a:r>
              <a:rPr lang="en-GB" dirty="0"/>
              <a:t>CSS – style language for styling structured content</a:t>
            </a:r>
          </a:p>
          <a:p>
            <a:pPr lvl="1"/>
            <a:r>
              <a:rPr lang="en-GB" dirty="0"/>
              <a:t>JavaScript – programming code to provide functionality</a:t>
            </a:r>
          </a:p>
          <a:p>
            <a:pPr lvl="1"/>
            <a:r>
              <a:rPr lang="en-GB" dirty="0"/>
              <a:t>The browser runs the JavaScript and renders the HTML+CSS</a:t>
            </a:r>
          </a:p>
          <a:p>
            <a:pPr lvl="1"/>
            <a:endParaRPr lang="en-GB" dirty="0"/>
          </a:p>
          <a:p>
            <a:r>
              <a:rPr lang="en-GB" dirty="0"/>
              <a:t>Back-end / Server-side</a:t>
            </a:r>
          </a:p>
          <a:p>
            <a:pPr lvl="1"/>
            <a:r>
              <a:rPr lang="en-GB" dirty="0"/>
              <a:t>PHP – common (Web) programming language</a:t>
            </a:r>
          </a:p>
          <a:p>
            <a:pPr lvl="1"/>
            <a:r>
              <a:rPr lang="en-GB" dirty="0"/>
              <a:t>Database (MySQL, SQLite, </a:t>
            </a:r>
            <a:r>
              <a:rPr lang="en-GB" dirty="0" err="1"/>
              <a:t>MongoDB</a:t>
            </a:r>
            <a:r>
              <a:rPr lang="en-GB" dirty="0"/>
              <a:t>…)</a:t>
            </a:r>
          </a:p>
          <a:p>
            <a:pPr lvl="1"/>
            <a:r>
              <a:rPr lang="en-GB" dirty="0"/>
              <a:t>many other technologies and languages can be used on Web servers - </a:t>
            </a:r>
            <a:r>
              <a:rPr lang="en-GB" dirty="0" err="1"/>
              <a:t>node.js</a:t>
            </a:r>
            <a:r>
              <a:rPr lang="en-GB" dirty="0"/>
              <a:t>, ASP.NET, Go, Ruby, Python, Java Servlets…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Client-side vs. Server-side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8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Interpret and display webpages and enable you to view and interact with a webpage</a:t>
            </a:r>
          </a:p>
          <a:p>
            <a:pPr lvl="1"/>
            <a:r>
              <a:rPr lang="en-US" dirty="0"/>
              <a:t>Google Chrome, Mozilla Firefox, Apple Safari, Microsoft Edge, Opera</a:t>
            </a:r>
          </a:p>
          <a:p>
            <a:r>
              <a:rPr lang="en-US" dirty="0"/>
              <a:t>A Uniform Resource Locator (URL) is the address of a document or other file accessible on the Internet</a:t>
            </a:r>
          </a:p>
          <a:p>
            <a:pPr lvl="1"/>
            <a:r>
              <a:rPr lang="en-US" dirty="0"/>
              <a:t>Such as </a:t>
            </a:r>
            <a:r>
              <a:rPr lang="en-US" dirty="0">
                <a:hlinkClick r:id="rId3"/>
              </a:rPr>
              <a:t>https://www.w3.org</a:t>
            </a:r>
            <a:r>
              <a:rPr lang="en-US" dirty="0"/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F719C4-2AB1-4FF0-9221-C05C0793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Browsers </a:t>
            </a:r>
          </a:p>
        </p:txBody>
      </p:sp>
      <p:pic>
        <p:nvPicPr>
          <p:cNvPr id="5" name="Content Placeholder 5" descr="Figure 1–8 explains the URL in a browser’s address bar on the W3C website. Important elements are highlighted, including the protocol, server or domain name, webpage location, and webpage file name. ">
            <a:extLst>
              <a:ext uri="{FF2B5EF4-FFF2-40B4-BE49-F238E27FC236}">
                <a16:creationId xmlns:a16="http://schemas.microsoft.com/office/drawing/2014/main" id="{C7C0B048-3F83-6E4D-A6D7-99876A3E4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52" y="4191000"/>
            <a:ext cx="7097648" cy="265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07A2BF-F874-C743-BE4B-C580B065E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53" y="6354653"/>
            <a:ext cx="486847" cy="4868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Purpose of the website </a:t>
            </a:r>
          </a:p>
          <a:p>
            <a:r>
              <a:rPr lang="en-IN" dirty="0"/>
              <a:t>Target audience </a:t>
            </a:r>
          </a:p>
          <a:p>
            <a:r>
              <a:rPr lang="en-IN" dirty="0"/>
              <a:t>Multiplatform display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5B59CA7-F7E9-42CD-A2A9-52C9982F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Planning a Website</a:t>
            </a:r>
          </a:p>
        </p:txBody>
      </p:sp>
    </p:spTree>
    <p:extLst>
      <p:ext uri="{BB962C8B-B14F-4D97-AF65-F5344CB8AC3E}">
        <p14:creationId xmlns:p14="http://schemas.microsoft.com/office/powerpoint/2010/main" val="3729206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i="1" dirty="0">
                <a:solidFill>
                  <a:srgbClr val="000000"/>
                </a:solidFill>
                <a:latin typeface="Arial" charset="0"/>
              </a:rPr>
              <a:t>"does the site serve its purpose well?"</a:t>
            </a:r>
          </a:p>
          <a:p>
            <a:r>
              <a:rPr lang="en-GB" sz="2800" i="1" dirty="0">
                <a:solidFill>
                  <a:srgbClr val="000000"/>
                </a:solidFill>
                <a:latin typeface="Arial" charset="0"/>
              </a:rPr>
              <a:t>"does it achieve what the client wanted (what they paid for)?"</a:t>
            </a:r>
          </a:p>
          <a:p>
            <a:r>
              <a:rPr lang="en-GB" sz="2800" dirty="0">
                <a:solidFill>
                  <a:srgbClr val="000000"/>
                </a:solidFill>
                <a:latin typeface="Arial" charset="0"/>
              </a:rPr>
              <a:t>Clients don't pay for a website, but for what the site can do for them.</a:t>
            </a:r>
          </a:p>
          <a:p>
            <a:endParaRPr lang="en-GB" sz="2800" dirty="0">
              <a:solidFill>
                <a:srgbClr val="000000"/>
              </a:solidFill>
              <a:latin typeface="Arial" charset="0"/>
            </a:endParaRPr>
          </a:p>
          <a:p>
            <a:r>
              <a:rPr lang="en-GB" sz="2800" dirty="0">
                <a:solidFill>
                  <a:srgbClr val="0070C0"/>
                </a:solidFill>
                <a:latin typeface="Arial" charset="0"/>
              </a:rPr>
              <a:t>So you need to ask that question up front (</a:t>
            </a:r>
            <a:r>
              <a:rPr lang="en-GB" sz="2800" i="1" dirty="0">
                <a:solidFill>
                  <a:srgbClr val="0070C0"/>
                </a:solidFill>
                <a:latin typeface="Arial" charset="0"/>
              </a:rPr>
              <a:t>"what's the goal?"</a:t>
            </a:r>
            <a:r>
              <a:rPr lang="en-GB" sz="2800" dirty="0">
                <a:solidFill>
                  <a:srgbClr val="0070C0"/>
                </a:solidFill>
                <a:latin typeface="Arial" charset="0"/>
              </a:rPr>
              <a:t>) and keep it in mind right through the process.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900" b="1" dirty="0">
                <a:solidFill>
                  <a:schemeClr val="tx1">
                    <a:lumMod val="50000"/>
                  </a:schemeClr>
                </a:solidFill>
              </a:rPr>
              <a:t>Good </a:t>
            </a:r>
            <a:r>
              <a:rPr lang="en-AU" sz="2900" dirty="0"/>
              <a:t>websites are g</a:t>
            </a:r>
            <a:r>
              <a:rPr lang="en-AU" sz="2900" b="1" dirty="0">
                <a:solidFill>
                  <a:schemeClr val="tx1">
                    <a:lumMod val="50000"/>
                  </a:schemeClr>
                </a:solidFill>
              </a:rPr>
              <a:t>oal-driven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066229"/>
              </p:ext>
            </p:extLst>
          </p:nvPr>
        </p:nvGraphicFramePr>
        <p:xfrm>
          <a:off x="609600" y="838200"/>
          <a:ext cx="105410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900" b="1" dirty="0"/>
              <a:t>Why? What's the point of knowing the goal?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3429001"/>
            <a:ext cx="89916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/>
              <a:t>The goal informs the design and the development.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If you can build a site without knowing the goal… </a:t>
            </a:r>
            <a:br>
              <a:rPr lang="en-GB" sz="2400" dirty="0"/>
            </a:br>
            <a:r>
              <a:rPr lang="en-GB" sz="2400" dirty="0"/>
              <a:t>you're missing the point!</a:t>
            </a:r>
            <a:br>
              <a:rPr lang="en-GB" sz="2400" dirty="0"/>
            </a:br>
            <a:r>
              <a:rPr lang="en-GB" sz="2400" dirty="0"/>
              <a:t>How do you lead users to do whatever the point of the site is?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This includes other planning details like </a:t>
            </a:r>
            <a:r>
              <a:rPr lang="en-GB" sz="2800" b="1" i="1" dirty="0"/>
              <a:t>target audience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996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 sales site (goal is to sell products), needs to be focused on sales.</a:t>
            </a:r>
          </a:p>
          <a:p>
            <a:pPr lvl="1"/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That might seem obvious, but some sales sites just present the products… they don't lead people to buy.</a:t>
            </a:r>
          </a:p>
          <a:p>
            <a:pPr lvl="1"/>
            <a:endParaRPr lang="en-GB" sz="1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An online support site for a company might have the goal of reducing phone calls to customer support (by providing online solutions)… </a:t>
            </a:r>
          </a:p>
          <a:p>
            <a:pPr lvl="1"/>
            <a:r>
              <a:rPr lang="en-GB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But if it puts the phone number on the site clearly, people will just keep phoning up.</a:t>
            </a:r>
            <a:br>
              <a:rPr lang="en-GB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</a:br>
            <a:endParaRPr lang="en-GB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sz="2400" dirty="0"/>
              <a:t> A community action site (e.g., save the whales) might have the goal to get people to contact their local government… </a:t>
            </a:r>
          </a:p>
          <a:p>
            <a:pPr lvl="1"/>
            <a:r>
              <a:rPr lang="en-GB" dirty="0"/>
              <a:t>So, it can be designed to link to the ways to contact government, </a:t>
            </a:r>
            <a:br>
              <a:rPr lang="en-GB" dirty="0"/>
            </a:br>
            <a:r>
              <a:rPr lang="en-GB" dirty="0"/>
              <a:t>not just present the issues about the poor whales.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b="1" dirty="0">
                <a:solidFill>
                  <a:schemeClr val="tx1">
                    <a:lumMod val="50000"/>
                  </a:schemeClr>
                </a:solidFill>
              </a:rPr>
              <a:t>Consider these goal </a:t>
            </a:r>
            <a:r>
              <a:rPr lang="en-GB" sz="2900" dirty="0"/>
              <a:t>e</a:t>
            </a:r>
            <a:r>
              <a:rPr lang="en-GB" sz="2900" b="1" dirty="0">
                <a:solidFill>
                  <a:schemeClr val="tx1">
                    <a:lumMod val="50000"/>
                  </a:schemeClr>
                </a:solidFill>
              </a:rPr>
              <a:t>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Goal-driven websites lead people to the goal</a:t>
            </a:r>
          </a:p>
          <a:p>
            <a:r>
              <a:rPr lang="en-AU" dirty="0"/>
              <a:t>At the right time and place, there will be a "call to action" (CTA)</a:t>
            </a:r>
          </a:p>
          <a:p>
            <a:r>
              <a:rPr lang="en-AU" dirty="0"/>
              <a:t>Usually very prominent – in the most important screen </a:t>
            </a:r>
            <a:br>
              <a:rPr lang="en-AU" dirty="0"/>
            </a:br>
            <a:r>
              <a:rPr lang="en-AU" dirty="0"/>
              <a:t>'real estate'</a:t>
            </a:r>
            <a:endParaRPr lang="en-AU" sz="4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900" b="1" dirty="0">
                <a:solidFill>
                  <a:schemeClr val="tx1">
                    <a:lumMod val="50000"/>
                  </a:schemeClr>
                </a:solidFill>
              </a:rPr>
              <a:t>Use calls to action – to lead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" name="Picture 9" title="screenshot of website with prominent call to a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048000"/>
            <a:ext cx="7620000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3048000"/>
            <a:ext cx="7620000" cy="381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048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apply user-centred design principles and methods;</a:t>
            </a:r>
          </a:p>
          <a:p>
            <a:r>
              <a:rPr lang="en-AU" dirty="0"/>
              <a:t>demonstrate best practices in creating standards-based websites;</a:t>
            </a:r>
          </a:p>
          <a:p>
            <a:r>
              <a:rPr lang="en-AU" dirty="0"/>
              <a:t>apply HTML, CSS and JavaScript to develop interactive websites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Subject Learning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45FF1A5C-C756-F14D-8A29-04516FAB3B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3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7B90-F04E-7747-9851-C0E588839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</a:t>
            </a:r>
            <a:br>
              <a:rPr lang="en-GB" dirty="0"/>
            </a:br>
            <a:r>
              <a:rPr lang="en-GB" dirty="0"/>
              <a:t>this sign?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 descr="InBodySign.JPG" title="flyer with no specific call to action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4" y="1121287"/>
            <a:ext cx="6556247" cy="49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8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724656"/>
              </p:ext>
            </p:extLst>
          </p:nvPr>
        </p:nvGraphicFramePr>
        <p:xfrm>
          <a:off x="812800" y="1219200"/>
          <a:ext cx="10541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900" b="1" dirty="0">
                <a:solidFill>
                  <a:schemeClr val="tx1">
                    <a:lumMod val="50000"/>
                  </a:schemeClr>
                </a:solidFill>
              </a:rPr>
              <a:t>YOUR Planning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is </a:t>
            </a:r>
            <a:r>
              <a:rPr lang="en-GB" b="1" dirty="0"/>
              <a:t>not</a:t>
            </a:r>
            <a:r>
              <a:rPr lang="en-GB" dirty="0"/>
              <a:t> a visual design subject, </a:t>
            </a:r>
            <a:br>
              <a:rPr lang="en-GB" dirty="0"/>
            </a:br>
            <a:r>
              <a:rPr lang="en-GB" dirty="0"/>
              <a:t>but we </a:t>
            </a:r>
            <a:r>
              <a:rPr lang="en-GB" b="1" dirty="0"/>
              <a:t>will</a:t>
            </a:r>
            <a:r>
              <a:rPr lang="en-GB" dirty="0"/>
              <a:t> teach you design </a:t>
            </a:r>
            <a:r>
              <a:rPr lang="en-GB" b="1" dirty="0"/>
              <a:t>principles</a:t>
            </a:r>
          </a:p>
          <a:p>
            <a:r>
              <a:rPr lang="en-GB" dirty="0"/>
              <a:t>There are clear principles for designing sites (and other things), which you can learn</a:t>
            </a:r>
          </a:p>
          <a:p>
            <a:pPr lvl="1"/>
            <a:r>
              <a:rPr lang="en-GB" dirty="0"/>
              <a:t>You do not have to be a graphic artist</a:t>
            </a:r>
          </a:p>
          <a:p>
            <a:r>
              <a:rPr lang="en-GB" dirty="0"/>
              <a:t>You will be assessed based on these clear (objective) principles, not on subjective preferences about style</a:t>
            </a:r>
          </a:p>
          <a:p>
            <a:endParaRPr lang="en-GB" dirty="0"/>
          </a:p>
          <a:p>
            <a:r>
              <a:rPr lang="en-GB" dirty="0"/>
              <a:t>With a little guidance, most people can identify good &amp; bad design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word on "design"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D808-A7AA-5746-90A4-EECE9856E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think of these sites?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title="Screenshot of outdated web design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3654"/>
            <a:ext cx="7188200" cy="6124346"/>
          </a:xfrm>
          <a:prstGeom prst="rect">
            <a:avLst/>
          </a:prstGeom>
        </p:spPr>
      </p:pic>
      <p:pic>
        <p:nvPicPr>
          <p:cNvPr id="6" name="Picture 5" title="Screenshot of modern web design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0" y="677062"/>
            <a:ext cx="6807200" cy="61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Designer Luke </a:t>
            </a:r>
            <a:r>
              <a:rPr lang="en-US" dirty="0" err="1"/>
              <a:t>Wroblewski</a:t>
            </a:r>
            <a:r>
              <a:rPr lang="en-US" dirty="0"/>
              <a:t> says visual design can be thought of as two interwoven parts:</a:t>
            </a:r>
          </a:p>
          <a:p>
            <a:r>
              <a:rPr lang="en-US" dirty="0">
                <a:solidFill>
                  <a:srgbClr val="C4123E"/>
                </a:solidFill>
              </a:rPr>
              <a:t>Personality/look and feel</a:t>
            </a:r>
            <a:br>
              <a:rPr lang="en-US" dirty="0">
                <a:solidFill>
                  <a:srgbClr val="C4123E"/>
                </a:solidFill>
              </a:rPr>
            </a:br>
            <a:r>
              <a:rPr lang="en-US" dirty="0"/>
              <a:t>established by choice of </a:t>
            </a:r>
            <a:r>
              <a:rPr lang="en-US" dirty="0" err="1"/>
              <a:t>colour</a:t>
            </a:r>
            <a:r>
              <a:rPr lang="en-US" dirty="0"/>
              <a:t>(s), typeface(s), textures, images, </a:t>
            </a:r>
            <a:r>
              <a:rPr lang="en-US" dirty="0" err="1"/>
              <a:t>etc</a:t>
            </a:r>
            <a:r>
              <a:rPr lang="en-US" dirty="0"/>
              <a:t>;  is rather </a:t>
            </a:r>
            <a:r>
              <a:rPr lang="en-US" b="1" dirty="0"/>
              <a:t>subjective</a:t>
            </a:r>
          </a:p>
          <a:p>
            <a:r>
              <a:rPr lang="en-US" dirty="0">
                <a:solidFill>
                  <a:srgbClr val="C4123E"/>
                </a:solidFill>
              </a:rPr>
              <a:t>Visual hierarchy </a:t>
            </a:r>
            <a:br>
              <a:rPr lang="en-US" dirty="0">
                <a:solidFill>
                  <a:srgbClr val="C4123E"/>
                </a:solidFill>
              </a:rPr>
            </a:br>
            <a:r>
              <a:rPr lang="en-US" dirty="0"/>
              <a:t>guides users through content and tells them about the relative importance of and relationships between the elements;  </a:t>
            </a:r>
            <a:br>
              <a:rPr lang="en-US" dirty="0"/>
            </a:br>
            <a:r>
              <a:rPr lang="en-US" dirty="0"/>
              <a:t>is much more </a:t>
            </a:r>
            <a:r>
              <a:rPr lang="en-US" b="1" dirty="0"/>
              <a:t>objective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5082381"/>
            <a:ext cx="1775619" cy="17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Design must facilitate communication by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6000" b="1" dirty="0">
                <a:solidFill>
                  <a:srgbClr val="C4123E"/>
                </a:solidFill>
              </a:rPr>
              <a:t>managing attention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Visual relationships between the elements of the design must reflect their importance and their logical and functional relationships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07F93-19E9-0341-9B03-C4AACF7A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simple, visual guide that clearly identifies the location of main webpage elements</a:t>
            </a:r>
          </a:p>
          <a:p>
            <a:pPr lvl="1"/>
            <a:r>
              <a:rPr lang="en-IN" dirty="0"/>
              <a:t>Active white space is an area on the page that is intentionally left blank</a:t>
            </a:r>
          </a:p>
          <a:p>
            <a:pPr lvl="2"/>
            <a:r>
              <a:rPr lang="en-IN" dirty="0"/>
              <a:t>Helps a user </a:t>
            </a:r>
            <a:r>
              <a:rPr lang="en-IN" b="1" dirty="0">
                <a:solidFill>
                  <a:srgbClr val="FF0000"/>
                </a:solidFill>
              </a:rPr>
              <a:t>focus</a:t>
            </a:r>
            <a:r>
              <a:rPr lang="en-IN" dirty="0"/>
              <a:t> on one part of the page</a:t>
            </a:r>
          </a:p>
          <a:p>
            <a:pPr lvl="1"/>
            <a:r>
              <a:rPr lang="en-IN" dirty="0"/>
              <a:t>Passive white space is the space between content areas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634E3C-A0C2-445A-BA02-EC6EC3E7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274550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5E66ED3-0744-40B7-92FC-8C785408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Wireframe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C8DB887-2067-4D78-9DBC-91464E5C2B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768975"/>
            <a:ext cx="1562100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Figure 1-12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F803F-0F91-4686-A025-DB679578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874713"/>
            <a:ext cx="7034898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9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planning tool that lists or displays all the pages on a website </a:t>
            </a:r>
          </a:p>
          <a:p>
            <a:r>
              <a:rPr lang="en-IN" dirty="0"/>
              <a:t>Indicates how they are related to each other</a:t>
            </a:r>
          </a:p>
          <a:p>
            <a:r>
              <a:rPr lang="en-IN" dirty="0"/>
              <a:t>Shows the structure of a website</a:t>
            </a:r>
          </a:p>
          <a:p>
            <a:pPr lvl="1"/>
            <a:r>
              <a:rPr lang="en-IN" dirty="0"/>
              <a:t>A linear website structure connects webpages in a straight line</a:t>
            </a:r>
          </a:p>
          <a:p>
            <a:pPr lvl="2"/>
            <a:r>
              <a:rPr lang="en-IN" dirty="0"/>
              <a:t>In a variation of a linear website structure, each page can include a link to the home page of the website</a:t>
            </a:r>
          </a:p>
          <a:p>
            <a:pPr lvl="1"/>
            <a:r>
              <a:rPr lang="en-IN" dirty="0"/>
              <a:t>A hierarchical website connects webpages in a treelike structure</a:t>
            </a:r>
          </a:p>
          <a:p>
            <a:pPr lvl="1"/>
            <a:r>
              <a:rPr lang="en-IN" dirty="0"/>
              <a:t>A webbed website structure has no set organisation</a:t>
            </a:r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B7B622A-5F55-44AF-8E92-940081B7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Site Map (Information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981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Figure 1–13 illustrates a linear structured webpage using training modules. &#10;">
            <a:extLst>
              <a:ext uri="{FF2B5EF4-FFF2-40B4-BE49-F238E27FC236}">
                <a16:creationId xmlns:a16="http://schemas.microsoft.com/office/drawing/2014/main" id="{D7881B82-4D5D-47B8-BB8D-25744548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52600"/>
            <a:ext cx="7722057" cy="2451894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B18E4-6F84-493A-8162-EB1E6A47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Site Map </a:t>
            </a:r>
            <a:r>
              <a:rPr lang="en-US" b="1" dirty="0"/>
              <a:t>– Linear Structure</a:t>
            </a:r>
            <a:endParaRPr lang="en-IN" b="1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8F127C-7CC1-A345-BC5E-11B2DB5A9104}"/>
              </a:ext>
            </a:extLst>
          </p:cNvPr>
          <p:cNvSpPr txBox="1">
            <a:spLocks/>
          </p:cNvSpPr>
          <p:nvPr/>
        </p:nvSpPr>
        <p:spPr>
          <a:xfrm>
            <a:off x="0" y="3057525"/>
            <a:ext cx="200977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Figure 1-13 </a:t>
            </a:r>
          </a:p>
          <a:p>
            <a:pPr fontAlgn="auto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0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AC9EEE-DFAA-448B-9616-46679235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development Part 1 - (30%) - Individual</a:t>
            </a:r>
          </a:p>
          <a:p>
            <a:r>
              <a:rPr lang="en-US" dirty="0"/>
              <a:t>Website development Part 2 - (40%) - Individual</a:t>
            </a:r>
          </a:p>
          <a:p>
            <a:r>
              <a:rPr lang="en-US" dirty="0"/>
              <a:t>Practical assessment/practical skills demonstration - (30%) - Individual</a:t>
            </a:r>
          </a:p>
          <a:p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5D468D-E346-498C-B4C6-074C3B2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Items – CP1406</a:t>
            </a:r>
          </a:p>
        </p:txBody>
      </p:sp>
    </p:spTree>
    <p:extLst>
      <p:ext uri="{BB962C8B-B14F-4D97-AF65-F5344CB8AC3E}">
        <p14:creationId xmlns:p14="http://schemas.microsoft.com/office/powerpoint/2010/main" val="421271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Figure 1-15 illustrates a hierarchical structure of a webpage using training modules.  ">
            <a:extLst>
              <a:ext uri="{FF2B5EF4-FFF2-40B4-BE49-F238E27FC236}">
                <a16:creationId xmlns:a16="http://schemas.microsoft.com/office/drawing/2014/main" id="{72382FBD-7059-442A-B62F-0F5455409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30373"/>
            <a:ext cx="4495800" cy="5387037"/>
          </a:xfr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3E080-3BB1-4C5C-B6F5-6D7A306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Site Map </a:t>
            </a:r>
            <a:r>
              <a:rPr lang="en-US" b="1" dirty="0"/>
              <a:t>- Hierarchical Structure</a:t>
            </a:r>
            <a:endParaRPr lang="en-IN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9ED5DC-CF60-43A8-953D-C3118DE124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057525"/>
            <a:ext cx="200977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Figure 1-15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3E080-3BB1-4C5C-B6F5-6D7A3064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Site Map </a:t>
            </a:r>
            <a:r>
              <a:rPr lang="en-US" b="1" dirty="0"/>
              <a:t>- Webbed Structure</a:t>
            </a:r>
            <a:endParaRPr lang="en-IN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9ED5DC-CF60-43A8-953D-C3118DE124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057525"/>
            <a:ext cx="200977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Figure 1-16 </a:t>
            </a:r>
          </a:p>
          <a:p>
            <a:endParaRPr lang="en-US" dirty="0"/>
          </a:p>
        </p:txBody>
      </p:sp>
      <p:pic>
        <p:nvPicPr>
          <p:cNvPr id="8" name="Content Placeholder 5" descr="Figure 1-16 illustrates a webbed structure of a webpage using training modules.  ">
            <a:extLst>
              <a:ext uri="{FF2B5EF4-FFF2-40B4-BE49-F238E27FC236}">
                <a16:creationId xmlns:a16="http://schemas.microsoft.com/office/drawing/2014/main" id="{6E679178-151F-FD42-9E93-B02F322F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57406"/>
            <a:ext cx="5334000" cy="53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Graphics add visual appeal to a webpage and enhance the visitor’s perception of the products and services</a:t>
            </a:r>
          </a:p>
          <a:p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476914-0BDD-433D-8B13-913D6D9E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Graphics</a:t>
            </a:r>
          </a:p>
        </p:txBody>
      </p:sp>
      <p:pic>
        <p:nvPicPr>
          <p:cNvPr id="17" name="Content Placeholder 16" descr="Figure 1–17 shows the website for Panda Express; the left displays a primary graphic that serves as the focal point on the website, while graphics on the right offer additional visual stimulation and provide an aesthetically pleasing balance to the page. ">
            <a:extLst>
              <a:ext uri="{FF2B5EF4-FFF2-40B4-BE49-F238E27FC236}">
                <a16:creationId xmlns:a16="http://schemas.microsoft.com/office/drawing/2014/main" id="{208CDC30-592B-4945-9A37-AC5C8999E1B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2049"/>
            <a:ext cx="8939545" cy="442595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D35B726-9587-4806-8B65-ED6293BF63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77500" y="5856288"/>
            <a:ext cx="1714500" cy="381000"/>
          </a:xfrm>
        </p:spPr>
        <p:txBody>
          <a:bodyPr/>
          <a:lstStyle/>
          <a:p>
            <a:r>
              <a:rPr lang="en-US" dirty="0"/>
              <a:t>Figure 1–17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5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navigation of a website should be clear and concise</a:t>
            </a:r>
          </a:p>
          <a:p>
            <a:pPr lvl="1"/>
            <a:r>
              <a:rPr lang="en-IN" dirty="0"/>
              <a:t>Each webpage should have a designated navigation area with links to other pages in the site</a:t>
            </a:r>
          </a:p>
          <a:p>
            <a:pPr lvl="1"/>
            <a:r>
              <a:rPr lang="en-IN" dirty="0"/>
              <a:t>Navigation area should be prominent and easy to use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1BA14BE-EBE0-4B11-B88F-45F5E266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12844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use of effective typography, or fonts and font styles, enhances the visual appeal of a website</a:t>
            </a:r>
          </a:p>
          <a:p>
            <a:r>
              <a:rPr lang="en-IN" dirty="0"/>
              <a:t>Typography should promote the purpose and goal of the website</a:t>
            </a:r>
            <a:br>
              <a:rPr lang="en-IN" dirty="0"/>
            </a:br>
            <a:endParaRPr lang="en-IN" dirty="0"/>
          </a:p>
          <a:p>
            <a:r>
              <a:rPr lang="en-IN" dirty="0">
                <a:latin typeface="Comic Sans MS" panose="030F0902030302020204" pitchFamily="66" charset="0"/>
              </a:rPr>
              <a:t>Different fonts evoke different feelings / meanings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0BED33A-CB22-4CD4-8F7E-7186A899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Typography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34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combination of colours contributes to the appeal and legibility of a website</a:t>
            </a:r>
          </a:p>
          <a:p>
            <a:r>
              <a:rPr lang="en-IN" dirty="0"/>
              <a:t>Aim to strike a balance among the background colour, text colour, and the colour that represents a brand</a:t>
            </a:r>
          </a:p>
          <a:p>
            <a:r>
              <a:rPr lang="en-IN" dirty="0"/>
              <a:t>Colours convey meanings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B85198B-5777-4E81-A6E3-A1A209EB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Colour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14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ACF5B35-B0C3-4BAD-9C6F-194F8A11E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178773"/>
              </p:ext>
            </p:extLst>
          </p:nvPr>
        </p:nvGraphicFramePr>
        <p:xfrm>
          <a:off x="812800" y="1219200"/>
          <a:ext cx="10540999" cy="3359344"/>
        </p:xfrm>
        <a:graphic>
          <a:graphicData uri="http://schemas.openxmlformats.org/drawingml/2006/table">
            <a:tbl>
              <a:tblPr firstRow="1"/>
              <a:tblGrid>
                <a:gridCol w="3026163">
                  <a:extLst>
                    <a:ext uri="{9D8B030D-6E8A-4147-A177-3AD203B41FA5}">
                      <a16:colId xmlns:a16="http://schemas.microsoft.com/office/drawing/2014/main" val="1913331800"/>
                    </a:ext>
                  </a:extLst>
                </a:gridCol>
                <a:gridCol w="7514836">
                  <a:extLst>
                    <a:ext uri="{9D8B030D-6E8A-4147-A177-3AD203B41FA5}">
                      <a16:colId xmlns:a16="http://schemas.microsoft.com/office/drawing/2014/main" val="1839167696"/>
                    </a:ext>
                  </a:extLst>
                </a:gridCol>
              </a:tblGrid>
              <a:tr h="514544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130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Colour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130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Common Meaning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454266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Red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Love, romance, anger, energy 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82188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Blue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Trust, loyalty, integrity, honesty, dependability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294793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Green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Freshness, friendliness, health, safety, strength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55709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Yellow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Warmth, cheer, joy, excitement, </a:t>
                      </a:r>
                      <a:r>
                        <a:rPr lang="en-AU" sz="2000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humour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483321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Orange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Energy, warmth, health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5027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AB7942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Brown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Nature, wholesomeness, simplicity, friendliness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326421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Black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Elegance, tradition, sophistication, formality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76192"/>
                  </a:ext>
                </a:extLst>
              </a:tr>
              <a:tr h="332733"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White</a:t>
                      </a:r>
                    </a:p>
                  </a:txBody>
                  <a:tcPr marL="5080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Purity, honesty, sincerity, cleanliness</a:t>
                      </a:r>
                    </a:p>
                  </a:txBody>
                  <a:tcPr marL="68580" marR="6858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629903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DA82-87D4-4B15-8870-D4928B0A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DA08-8568-44F3-AF05-E936DE70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Colour</a:t>
            </a:r>
            <a:r>
              <a:rPr lang="en-IN" dirty="0"/>
              <a:t> 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FF9D7-BCB4-4CD4-8A42-AA779F9E8D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881688"/>
            <a:ext cx="429577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Table 1-2: Common Colour Meanings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6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web designer should create pages for viewing by a diverse audience, including people with physical impairments, and global users</a:t>
            </a:r>
          </a:p>
          <a:p>
            <a:pPr lvl="1"/>
            <a:r>
              <a:rPr lang="en-IN" dirty="0"/>
              <a:t>The World Wide Web Consortium (W3C) develops and maintains web standards, language specifications, and accessibility recommendations</a:t>
            </a:r>
          </a:p>
          <a:p>
            <a:r>
              <a:rPr lang="en-IN" dirty="0"/>
              <a:t>Making your site accessible to visitors with specific limitations enhances your site generally</a:t>
            </a:r>
          </a:p>
          <a:p>
            <a:pPr lvl="1"/>
            <a:r>
              <a:rPr lang="en-IN" dirty="0"/>
              <a:t>E.g., making your text “real” instead of an image of text is better for viewers with visual impairments but </a:t>
            </a:r>
            <a:r>
              <a:rPr lang="en-IN" i="1" dirty="0"/>
              <a:t>also</a:t>
            </a:r>
            <a:r>
              <a:rPr lang="en-IN" dirty="0"/>
              <a:t> for robots like Google search indexing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F9D8F37-155A-4712-B2D1-738BB48F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2239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D158E8-22C3-4218-8B23-94903EBA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W3C, the goal of the web is to be accessible to all people, including those with a disability that limits their ability to perform computer tasks</a:t>
            </a:r>
          </a:p>
          <a:p>
            <a:pPr lvl="1"/>
            <a:r>
              <a:rPr lang="en-US" dirty="0"/>
              <a:t>The Rehabilitation Act of 1973 prohibits discrimination against those with disabilities</a:t>
            </a:r>
          </a:p>
          <a:p>
            <a:r>
              <a:rPr lang="en-US" dirty="0"/>
              <a:t>WCAG 2.0 and 2.1 guidelines are </a:t>
            </a:r>
            <a:r>
              <a:rPr lang="en-US" dirty="0" err="1"/>
              <a:t>organised</a:t>
            </a:r>
            <a:r>
              <a:rPr lang="en-US" dirty="0"/>
              <a:t> under four principles</a:t>
            </a:r>
          </a:p>
          <a:p>
            <a:pPr lvl="1"/>
            <a:r>
              <a:rPr lang="en-US" dirty="0"/>
              <a:t>Perceivable</a:t>
            </a:r>
          </a:p>
          <a:p>
            <a:pPr lvl="1"/>
            <a:r>
              <a:rPr lang="en-US" dirty="0"/>
              <a:t>Operable</a:t>
            </a:r>
          </a:p>
          <a:p>
            <a:pPr lvl="1"/>
            <a:r>
              <a:rPr lang="en-US" dirty="0"/>
              <a:t>Understandable</a:t>
            </a:r>
          </a:p>
          <a:p>
            <a:pPr lvl="1"/>
            <a:r>
              <a:rPr lang="en-US" dirty="0"/>
              <a:t>Robust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90AF2-2047-451B-A310-7EFA81A0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5C823-0042-4C4E-9D17-FEE0C6C0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Accessibility Standards for Web Developers </a:t>
            </a:r>
          </a:p>
        </p:txBody>
      </p:sp>
    </p:spTree>
    <p:extLst>
      <p:ext uri="{BB962C8B-B14F-4D97-AF65-F5344CB8AC3E}">
        <p14:creationId xmlns:p14="http://schemas.microsoft.com/office/powerpoint/2010/main" val="1741620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Navigation, typography, colour, layout and accessibility are some basic design criteria to consider when developing a website</a:t>
            </a:r>
          </a:p>
          <a:p>
            <a:r>
              <a:rPr lang="en-IN" dirty="0"/>
              <a:t>A sophisticated website requires additional design considerations and research of the business and its competition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E47F67D-23F4-4E95-B7D1-73DF4E6E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Planning Checklist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E1009-F7A4-C646-98AC-348254FC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53" y="6340476"/>
            <a:ext cx="486847" cy="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02711-75EF-418F-BB82-6AFBA869D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development Part 1 - (20%) - Individual</a:t>
            </a:r>
          </a:p>
          <a:p>
            <a:r>
              <a:rPr lang="en-US" dirty="0"/>
              <a:t>Website development Part 2 - (35%) - Individual</a:t>
            </a:r>
          </a:p>
          <a:p>
            <a:r>
              <a:rPr lang="en-US" dirty="0"/>
              <a:t>Practical assessment/practical skills demonstration - (20%) - Individual</a:t>
            </a:r>
          </a:p>
          <a:p>
            <a:r>
              <a:rPr lang="en-US" dirty="0"/>
              <a:t>Research report - (25%) - Individual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D94AAC2-3FCB-4535-9F18-DCA4000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Items – CP5638</a:t>
            </a:r>
          </a:p>
        </p:txBody>
      </p:sp>
    </p:spTree>
    <p:extLst>
      <p:ext uri="{BB962C8B-B14F-4D97-AF65-F5344CB8AC3E}">
        <p14:creationId xmlns:p14="http://schemas.microsoft.com/office/powerpoint/2010/main" val="571687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is an authoring language used to create documents for the web</a:t>
            </a:r>
          </a:p>
          <a:p>
            <a:pPr lvl="1"/>
            <a:r>
              <a:rPr lang="en-US" dirty="0"/>
              <a:t>Markup language, not a programming language</a:t>
            </a:r>
          </a:p>
          <a:p>
            <a:r>
              <a:rPr lang="en-US" dirty="0"/>
              <a:t>Consists of a set of special instructions called elements (tags) used to define the structure and layout of content in a webpage</a:t>
            </a:r>
          </a:p>
          <a:p>
            <a:r>
              <a:rPr lang="en-IN" dirty="0"/>
              <a:t>An HTML file is a text file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1A1ACE-390B-4C9A-984D-8D557224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Webpages are created using Hypertext Markup Language (HTML)</a:t>
            </a:r>
            <a:endParaRPr lang="en-US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combines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tags </a:t>
            </a:r>
            <a:r>
              <a:rPr lang="en-IN" dirty="0"/>
              <a:t>(elements) and descriptive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attributes</a:t>
            </a:r>
            <a:r>
              <a:rPr lang="en-IN" dirty="0"/>
              <a:t> that define how a document should appear in a web browser</a:t>
            </a:r>
          </a:p>
          <a:p>
            <a:pPr lvl="1"/>
            <a:r>
              <a:rPr lang="en-IN" dirty="0"/>
              <a:t>HTML </a:t>
            </a:r>
            <a:r>
              <a:rPr lang="en-IN" b="1" dirty="0"/>
              <a:t>elements</a:t>
            </a:r>
            <a:r>
              <a:rPr lang="en-IN" dirty="0"/>
              <a:t> include headings, paragraphs, hyperlinks, lists, and images, have a start tag and an end tag, and follow the same rules, or syntax</a:t>
            </a:r>
          </a:p>
          <a:p>
            <a:pPr lvl="1"/>
            <a:r>
              <a:rPr lang="en-IN" dirty="0"/>
              <a:t>HTML </a:t>
            </a:r>
            <a:r>
              <a:rPr lang="en-IN" b="1" dirty="0">
                <a:solidFill>
                  <a:schemeClr val="tx1"/>
                </a:solidFill>
              </a:rPr>
              <a:t>attributes</a:t>
            </a:r>
            <a:r>
              <a:rPr lang="en-IN" dirty="0"/>
              <a:t> define additional characteristics, or properties, of an element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AAB2AA-D826-400C-9062-7D2A4A2A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02EC9D-9824-D448-BE94-91C70F3C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HTML Elements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1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ure 1–21 explains the anatomy of HTML elements in the text editor, Notepad++. Important elements and tags are called out.  &#10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167"/>
            <a:ext cx="9664700" cy="403860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13E6C1A-CC43-42AB-A485-8FEA605D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5F8AEB-3F9B-487A-ADC7-289F13702C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520363" y="5194300"/>
            <a:ext cx="1671637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Figure 1–21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F59C88-EEBF-B24A-8FF2-447A4C58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HTML Elements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elements are called paired tags and use the syntax: </a:t>
            </a:r>
            <a:br>
              <a:rPr lang="en-IN" dirty="0"/>
            </a:br>
            <a:br>
              <a:rPr lang="en-IN" dirty="0"/>
            </a:b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&lt;start tag&gt; content &lt;/end tag&gt;</a:t>
            </a:r>
            <a:b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IN" i="1" dirty="0"/>
            </a:br>
            <a:r>
              <a:rPr lang="en-IN" dirty="0"/>
              <a:t>which has the following meaning:</a:t>
            </a:r>
          </a:p>
          <a:p>
            <a:pPr lvl="1"/>
            <a:r>
              <a:rPr lang="en-IN" dirty="0"/>
              <a:t>HTML elements begin with a </a:t>
            </a:r>
            <a:r>
              <a:rPr lang="en-IN" b="1" dirty="0">
                <a:solidFill>
                  <a:srgbClr val="0070C0"/>
                </a:solidFill>
              </a:rPr>
              <a:t>start tag, </a:t>
            </a:r>
            <a:r>
              <a:rPr lang="en-IN" dirty="0">
                <a:solidFill>
                  <a:schemeClr val="tx1"/>
                </a:solidFill>
              </a:rPr>
              <a:t>or </a:t>
            </a:r>
            <a:r>
              <a:rPr lang="en-IN" b="1" dirty="0">
                <a:solidFill>
                  <a:srgbClr val="0070C0"/>
                </a:solidFill>
              </a:rPr>
              <a:t>opening tag</a:t>
            </a:r>
            <a:r>
              <a:rPr lang="en-IN" dirty="0"/>
              <a:t>, such as &lt;title&gt;</a:t>
            </a:r>
          </a:p>
          <a:p>
            <a:pPr lvl="1"/>
            <a:r>
              <a:rPr lang="en-IN" dirty="0"/>
              <a:t>HTML elements finish with an </a:t>
            </a:r>
            <a:r>
              <a:rPr lang="en-IN" b="1" dirty="0">
                <a:solidFill>
                  <a:srgbClr val="7030A0"/>
                </a:solidFill>
              </a:rPr>
              <a:t>end tag</a:t>
            </a:r>
            <a:r>
              <a:rPr lang="en-IN" dirty="0">
                <a:solidFill>
                  <a:srgbClr val="7030A0"/>
                </a:solidFill>
              </a:rPr>
              <a:t>, </a:t>
            </a:r>
            <a:r>
              <a:rPr lang="en-IN" dirty="0">
                <a:solidFill>
                  <a:schemeClr val="tx1"/>
                </a:solidFill>
              </a:rPr>
              <a:t>or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b="1" dirty="0">
                <a:solidFill>
                  <a:srgbClr val="7030A0"/>
                </a:solidFill>
              </a:rPr>
              <a:t>closing tag</a:t>
            </a:r>
            <a:r>
              <a:rPr lang="en-IN" dirty="0"/>
              <a:t>, such as &lt;/title&gt;</a:t>
            </a:r>
          </a:p>
          <a:p>
            <a:pPr lvl="1"/>
            <a:r>
              <a:rPr lang="en-IN" dirty="0"/>
              <a:t>Content is inserted between the start and end tags 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&lt;p&gt;This is a paragraph&lt;/p&gt;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BA64B3-19C0-440A-8A69-6F3B2BD8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5B7FAC-19DA-7F4B-95F4-07585726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HTML Elements and Attributes</a:t>
            </a:r>
            <a:r>
              <a:rPr lang="en-US" b="1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2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Some HTML elements are void of content</a:t>
            </a:r>
          </a:p>
          <a:p>
            <a:r>
              <a:rPr lang="en-IN" dirty="0"/>
              <a:t>They are called </a:t>
            </a:r>
            <a:r>
              <a:rPr lang="en-IN" b="1" dirty="0"/>
              <a:t>empty</a:t>
            </a:r>
            <a:r>
              <a:rPr lang="en-IN" dirty="0"/>
              <a:t>, or </a:t>
            </a:r>
            <a:r>
              <a:rPr lang="en-IN" b="1" dirty="0"/>
              <a:t>void</a:t>
            </a:r>
            <a:r>
              <a:rPr lang="en-IN" dirty="0"/>
              <a:t>, tags</a:t>
            </a:r>
          </a:p>
          <a:p>
            <a:pPr lvl="1"/>
            <a:r>
              <a:rPr lang="en-IN" dirty="0"/>
              <a:t>Examples of empty tags are &lt;br&gt; for a line break and &lt;hr&gt; for a horizontal line, or rule</a:t>
            </a:r>
          </a:p>
          <a:p>
            <a:pPr lvl="1"/>
            <a:r>
              <a:rPr lang="en-IN" dirty="0"/>
              <a:t>The syntax for empty tags is &lt;tag&gt;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BD9BA8A-54A3-4DD0-9C87-00B8EA59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D7755F-776B-7A40-92F4-7BA0DCB2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Elements and Attributes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8433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 1–22 explains HTML code and the content needed to create a webpage. Important elements and tags are called out.  &#10;&#10;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4400"/>
            <a:ext cx="12221349" cy="5426076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C4D0FC1-1FF1-4E5E-B63A-FE9C6B0A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7AEAE-AB64-134C-BEE2-184E0D55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HTML Elements and Attributes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A469813E-66EC-594D-BD72-695F6EBCB9E1}"/>
              </a:ext>
            </a:extLst>
          </p:cNvPr>
          <p:cNvSpPr txBox="1">
            <a:spLocks/>
          </p:cNvSpPr>
          <p:nvPr/>
        </p:nvSpPr>
        <p:spPr>
          <a:xfrm>
            <a:off x="0" y="5340350"/>
            <a:ext cx="15049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Figure 1–22</a:t>
            </a:r>
          </a:p>
        </p:txBody>
      </p:sp>
    </p:spTree>
    <p:extLst>
      <p:ext uri="{BB962C8B-B14F-4D97-AF65-F5344CB8AC3E}">
        <p14:creationId xmlns:p14="http://schemas.microsoft.com/office/powerpoint/2010/main" val="1617708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Figure 1–23 explains the output of the HTML code in the previous image. &#10;">
            <a:extLst>
              <a:ext uri="{FF2B5EF4-FFF2-40B4-BE49-F238E27FC236}">
                <a16:creationId xmlns:a16="http://schemas.microsoft.com/office/drawing/2014/main" id="{AA1C5C98-253C-4631-B6CE-CF12D6BA6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61288" cy="5045076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5A8AE91-DFC8-4002-BF56-206E1919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CEAA7-F396-AF46-8F7F-0641626F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HTML Elements and Attributes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82D0159-34CF-4C5F-81C5-A6F9EEFE15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340350"/>
            <a:ext cx="1504950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Figure 1–23</a:t>
            </a:r>
          </a:p>
        </p:txBody>
      </p:sp>
    </p:spTree>
    <p:extLst>
      <p:ext uri="{BB962C8B-B14F-4D97-AF65-F5344CB8AC3E}">
        <p14:creationId xmlns:p14="http://schemas.microsoft.com/office/powerpoint/2010/main" val="164324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XML: W3C introduced XML (Extensible Markup Language) in 1998 to exchange and transport data </a:t>
            </a:r>
          </a:p>
          <a:p>
            <a:r>
              <a:rPr lang="en-IN" dirty="0"/>
              <a:t>XHTML (</a:t>
            </a:r>
            <a:r>
              <a:rPr lang="en-IN" dirty="0" err="1"/>
              <a:t>eXtensible</a:t>
            </a:r>
            <a:r>
              <a:rPr lang="en-IN" dirty="0"/>
              <a:t> Hypertext Markup Language): rewritten version of HTML using XML that was developed in 2000 and is accepted on mobile device platforms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F72C70-AEC6-4EE9-9291-ACC33C11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Technologies Related to HTML</a:t>
            </a:r>
          </a:p>
        </p:txBody>
      </p:sp>
    </p:spTree>
    <p:extLst>
      <p:ext uri="{BB962C8B-B14F-4D97-AF65-F5344CB8AC3E}">
        <p14:creationId xmlns:p14="http://schemas.microsoft.com/office/powerpoint/2010/main" val="70033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Introduced several new elements such as header, nav, main, and footer to better define the areas of a webpage</a:t>
            </a:r>
          </a:p>
          <a:p>
            <a:pPr lvl="1"/>
            <a:r>
              <a:rPr lang="en-US" dirty="0"/>
              <a:t>Classified as structural elements because they define the structure of a webpage</a:t>
            </a:r>
          </a:p>
          <a:p>
            <a:pPr lvl="1"/>
            <a:r>
              <a:rPr lang="en-IN" dirty="0"/>
              <a:t>Also known as semantic HTML elements because they provide meaning about the content of the tags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HTML 5</a:t>
            </a:r>
          </a:p>
        </p:txBody>
      </p:sp>
    </p:spTree>
    <p:extLst>
      <p:ext uri="{BB962C8B-B14F-4D97-AF65-F5344CB8AC3E}">
        <p14:creationId xmlns:p14="http://schemas.microsoft.com/office/powerpoint/2010/main" val="1070991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JavaScript: popular client-side scripting language used to create interactivity within a web browser</a:t>
            </a:r>
          </a:p>
          <a:p>
            <a:pPr lvl="1"/>
            <a:r>
              <a:rPr lang="en-IN" dirty="0"/>
              <a:t>The webpages that contain JavaScript are named with an .htm or .html extension	</a:t>
            </a:r>
          </a:p>
          <a:p>
            <a:r>
              <a:rPr lang="en-IN" dirty="0"/>
              <a:t>jQuery: library of JavaScript programs designed for easy integration onto a webpage</a:t>
            </a:r>
          </a:p>
          <a:p>
            <a:pPr lvl="1"/>
            <a:r>
              <a:rPr lang="en-IN" dirty="0"/>
              <a:t>Makes it easy for web developers to add JavaScript to a webpage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07D5862-C7AD-447E-AF83-487125C1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Understanding the Role of Other Web</a:t>
            </a:r>
            <a:br>
              <a:rPr lang="en-IN" dirty="0"/>
            </a:br>
            <a:r>
              <a:rPr lang="en-IN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15100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98538-E632-4878-8533-E247FCAE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Lectures: video recordings AND interactive sessions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Practicals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practising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skills and making websites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Subject outline: get this from LearnJCU​ and read it</a:t>
            </a:r>
            <a:endParaRPr lang="en-US" sz="3200" dirty="0">
              <a:solidFill>
                <a:srgbClr val="000000"/>
              </a:solidFill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Slack: #cp1406​</a:t>
            </a:r>
            <a:endParaRPr lang="en-US" sz="3200" dirty="0">
              <a:solidFill>
                <a:srgbClr val="000000"/>
              </a:solidFill>
            </a:endParaRPr>
          </a:p>
          <a:p>
            <a:pPr fontAlgn="base"/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fontAlgn="base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1EDEA0-D497-4921-9FC1-4CDF147A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Learning in This Subject</a:t>
            </a:r>
          </a:p>
        </p:txBody>
      </p:sp>
    </p:spTree>
    <p:extLst>
      <p:ext uri="{BB962C8B-B14F-4D97-AF65-F5344CB8AC3E}">
        <p14:creationId xmlns:p14="http://schemas.microsoft.com/office/powerpoint/2010/main" val="2674207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PHP (PHP Hypertext Preprocessor): open-source server-side scripting language used for common tasks such as writing to or querying a database located on a central server</a:t>
            </a:r>
          </a:p>
          <a:p>
            <a:pPr lvl="1"/>
            <a:r>
              <a:rPr lang="en-IN" dirty="0"/>
              <a:t>Pages that contain PHP scripts must have file names that end with the file extension .php</a:t>
            </a:r>
          </a:p>
          <a:p>
            <a:r>
              <a:rPr lang="en-IN" dirty="0"/>
              <a:t>ASP (Active Server Pages): server-side scripting technology</a:t>
            </a:r>
          </a:p>
          <a:p>
            <a:pPr lvl="1"/>
            <a:r>
              <a:rPr lang="en-IN" dirty="0"/>
              <a:t>Pages that contain ASP scripts must have file names that end with the file extension .asp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6F3304-8AD1-488A-93C8-EC37FB11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Understanding the Role of Other Web</a:t>
            </a:r>
            <a:br>
              <a:rPr lang="en-IN" dirty="0"/>
            </a:br>
            <a:r>
              <a:rPr lang="en-IN" dirty="0"/>
              <a:t>Programming Languages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795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9AB3A-F83D-5748-A199-35500E251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(Cascading Style Sheets) is the language used to change how content appears</a:t>
            </a:r>
          </a:p>
          <a:p>
            <a:r>
              <a:rPr lang="en-US" dirty="0"/>
              <a:t>Style rules define the appearance of an HTML element</a:t>
            </a:r>
          </a:p>
          <a:p>
            <a:r>
              <a:rPr lang="en-US" dirty="0"/>
              <a:t>Style sheet is a set of CSS style rules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FB803-3F22-124F-BC4E-BAEC641E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Minnick. Responsive Web Design with HTML and CSS, 9th Edition. © 2021 Cengage. All Rights Reserved.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19578-EF4A-C243-8329-3ABC1980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CSS to style your HTML/content</a:t>
            </a:r>
          </a:p>
        </p:txBody>
      </p:sp>
      <p:pic>
        <p:nvPicPr>
          <p:cNvPr id="5" name="Content Placeholder 11" descr="Figure 4-5 shows an example of a style rule for an external style sheet.&#10;">
            <a:extLst>
              <a:ext uri="{FF2B5EF4-FFF2-40B4-BE49-F238E27FC236}">
                <a16:creationId xmlns:a16="http://schemas.microsoft.com/office/drawing/2014/main" id="{3BB3137E-54D2-D948-A791-78A5BA96A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49189"/>
            <a:ext cx="8215086" cy="143764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645298-489B-574F-A14E-BD438AA1D70B}"/>
              </a:ext>
            </a:extLst>
          </p:cNvPr>
          <p:cNvSpPr txBox="1">
            <a:spLocks/>
          </p:cNvSpPr>
          <p:nvPr/>
        </p:nvSpPr>
        <p:spPr>
          <a:xfrm>
            <a:off x="5319816" y="5415373"/>
            <a:ext cx="1766784" cy="4381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Figure 4–5</a:t>
            </a:r>
          </a:p>
          <a:p>
            <a:pPr fontAlgn="auto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1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Content &amp; Structure = </a:t>
            </a:r>
            <a:r>
              <a:rPr lang="en-GB" sz="3600" b="1" dirty="0"/>
              <a:t>HTML</a:t>
            </a:r>
          </a:p>
          <a:p>
            <a:r>
              <a:rPr lang="en-GB" sz="3600" dirty="0"/>
              <a:t>Style = </a:t>
            </a:r>
            <a:r>
              <a:rPr lang="en-GB" sz="3600" b="1" dirty="0"/>
              <a:t>CSS</a:t>
            </a:r>
          </a:p>
          <a:p>
            <a:r>
              <a:rPr lang="en-GB" sz="3600" dirty="0"/>
              <a:t>Dynamic Functionality = </a:t>
            </a:r>
            <a:r>
              <a:rPr lang="en-GB" sz="3600" b="1" dirty="0"/>
              <a:t>JavaScript, PHP, DB…</a:t>
            </a:r>
          </a:p>
          <a:p>
            <a:endParaRPr lang="en-GB" dirty="0"/>
          </a:p>
          <a:p>
            <a:r>
              <a:rPr lang="en-GB" dirty="0"/>
              <a:t>These should be used appropriately </a:t>
            </a:r>
          </a:p>
          <a:p>
            <a:pPr lvl="1"/>
            <a:r>
              <a:rPr lang="en-GB" dirty="0"/>
              <a:t>don't inextricably link content and style.</a:t>
            </a:r>
          </a:p>
          <a:p>
            <a:r>
              <a:rPr lang="en-GB" dirty="0"/>
              <a:t>E.g. make headings headings</a:t>
            </a:r>
          </a:p>
          <a:p>
            <a:pPr lvl="1"/>
            <a:r>
              <a:rPr lang="en-GB" dirty="0"/>
              <a:t>Top-level headings must be &lt;h1&gt;, content is structured correctly</a:t>
            </a:r>
          </a:p>
          <a:p>
            <a:pPr lvl="1"/>
            <a:r>
              <a:rPr lang="en-GB" b="1" dirty="0"/>
              <a:t>Then </a:t>
            </a:r>
            <a:r>
              <a:rPr lang="en-GB" dirty="0"/>
              <a:t>change the </a:t>
            </a:r>
            <a:r>
              <a:rPr lang="en-GB" b="1" i="1" dirty="0"/>
              <a:t>style</a:t>
            </a:r>
            <a:r>
              <a:rPr lang="en-GB" dirty="0"/>
              <a:t> to make it look like whatever you want</a:t>
            </a:r>
          </a:p>
          <a:p>
            <a:pPr marL="457200" lvl="1" indent="0">
              <a:buNone/>
            </a:pPr>
            <a:r>
              <a:rPr lang="en-GB" dirty="0"/>
              <a:t>	… i.e. if it's too big, don't make it &lt;h2&gt;… that's incorrect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form 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679238" y="6042025"/>
            <a:ext cx="51276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Webpages can be created using HTML with any text editor, such as Notepad++ or Visual Studio Code</a:t>
            </a:r>
          </a:p>
          <a:p>
            <a:pPr lvl="1"/>
            <a:r>
              <a:rPr lang="en-IN" dirty="0"/>
              <a:t>A text editor program allows one to enter, change, save, and print text, which includes HTML tags</a:t>
            </a:r>
          </a:p>
          <a:p>
            <a:pPr lvl="1"/>
            <a:r>
              <a:rPr lang="en-IN" dirty="0"/>
              <a:t>An HTML editor is a program that provides basic text-editing functions, and advanced features such as colour-coding for various HTML tags, menus to insert HTML tags, and a spelling checker</a:t>
            </a:r>
          </a:p>
          <a:p>
            <a:pPr lvl="2"/>
            <a:r>
              <a:rPr lang="en-IN" dirty="0"/>
              <a:t>HTML is platform-independent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7102E9-0298-4F8C-8603-7724ACE8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Using Web Authoring Tools</a:t>
            </a:r>
          </a:p>
        </p:txBody>
      </p:sp>
    </p:spTree>
    <p:extLst>
      <p:ext uri="{BB962C8B-B14F-4D97-AF65-F5344CB8AC3E}">
        <p14:creationId xmlns:p14="http://schemas.microsoft.com/office/powerpoint/2010/main" val="2461215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Notepad++ is free open-source (Windows)</a:t>
            </a:r>
          </a:p>
          <a:p>
            <a:pPr lvl="1"/>
            <a:r>
              <a:rPr lang="en-IN" dirty="0"/>
              <a:t>Used to create files in several markup, scripting, and programming languages, including HTML, CSS, JavaScript, PHP, Java, C#, and Visual Basic</a:t>
            </a:r>
          </a:p>
          <a:p>
            <a:r>
              <a:rPr lang="en-US" dirty="0"/>
              <a:t>Visual Studio Code is a very popular cross-platform code editor that can be extended</a:t>
            </a:r>
          </a:p>
          <a:p>
            <a:endParaRPr lang="en-IN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3415FE6-33E9-4B14-A8B8-EE97CD06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Text Editors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18992-8A7F-B74F-AC60-F573F7E8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4" y="3810001"/>
            <a:ext cx="63818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35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WYSIWYG editors (What You See Is What You Get)</a:t>
            </a:r>
          </a:p>
          <a:p>
            <a:pPr lvl="1"/>
            <a:r>
              <a:rPr lang="en-IN" dirty="0"/>
              <a:t>These editors provide a graphical user interface to design a webpage</a:t>
            </a:r>
          </a:p>
          <a:p>
            <a:pPr lvl="1"/>
            <a:r>
              <a:rPr lang="en-IN" dirty="0"/>
              <a:t>They allow users to drag HTML elements onto the page while the editor writes the code </a:t>
            </a:r>
          </a:p>
          <a:p>
            <a:pPr lvl="1"/>
            <a:r>
              <a:rPr lang="en-IN" dirty="0"/>
              <a:t>Adobe Dreamweaver is a popular WYSIWYG editor</a:t>
            </a:r>
          </a:p>
          <a:p>
            <a:r>
              <a:rPr lang="en-IN" dirty="0"/>
              <a:t>Online code editors</a:t>
            </a:r>
          </a:p>
          <a:p>
            <a:pPr lvl="1"/>
            <a:r>
              <a:rPr lang="en-US" dirty="0"/>
              <a:t> No software installation required</a:t>
            </a:r>
            <a:endParaRPr lang="en-IN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1209888-433F-44B9-A10A-D053ED70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WYSIWYG and Online Code Editors</a:t>
            </a:r>
          </a:p>
        </p:txBody>
      </p:sp>
    </p:spTree>
    <p:extLst>
      <p:ext uri="{BB962C8B-B14F-4D97-AF65-F5344CB8AC3E}">
        <p14:creationId xmlns:p14="http://schemas.microsoft.com/office/powerpoint/2010/main" val="2765094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HTML webpage includes basic HTML tags</a:t>
            </a:r>
          </a:p>
          <a:p>
            <a:r>
              <a:rPr lang="en-IN" dirty="0"/>
              <a:t>Refer to the text to review the steps provided:</a:t>
            </a:r>
          </a:p>
          <a:p>
            <a:pPr lvl="1"/>
            <a:r>
              <a:rPr lang="en-US" dirty="0"/>
              <a:t>Start your editor and create a blank document </a:t>
            </a:r>
          </a:p>
          <a:p>
            <a:pPr lvl="1"/>
            <a:r>
              <a:rPr lang="en-US" dirty="0"/>
              <a:t>Add basic HTML tags to a document </a:t>
            </a:r>
          </a:p>
          <a:p>
            <a:pPr lvl="1"/>
            <a:r>
              <a:rPr lang="en-US" dirty="0"/>
              <a:t>Add a title and text to a webpage </a:t>
            </a:r>
          </a:p>
          <a:p>
            <a:pPr lvl="1"/>
            <a:r>
              <a:rPr lang="en-IN" dirty="0"/>
              <a:t>Save a webpage</a:t>
            </a:r>
          </a:p>
          <a:p>
            <a:pPr lvl="1"/>
            <a:r>
              <a:rPr lang="en-US" dirty="0"/>
              <a:t>View a webpage in a browser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2CDC53-961C-4971-8F4E-74CD7C5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Basic Webpage</a:t>
            </a:r>
          </a:p>
        </p:txBody>
      </p:sp>
    </p:spTree>
    <p:extLst>
      <p:ext uri="{BB962C8B-B14F-4D97-AF65-F5344CB8AC3E}">
        <p14:creationId xmlns:p14="http://schemas.microsoft.com/office/powerpoint/2010/main" val="1287290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8DAC5-DDC0-4EE5-BBDA-3C41EC02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chapter, you learned about:</a:t>
            </a:r>
          </a:p>
          <a:p>
            <a:pPr lvl="1"/>
            <a:r>
              <a:rPr lang="en-US" dirty="0"/>
              <a:t>Internet, the web, and associated technologies, including web servers and web browsers</a:t>
            </a:r>
          </a:p>
          <a:p>
            <a:pPr lvl="1"/>
            <a:r>
              <a:rPr lang="en-US" dirty="0"/>
              <a:t>Goal-driven websites</a:t>
            </a:r>
          </a:p>
          <a:p>
            <a:pPr lvl="1"/>
            <a:r>
              <a:rPr lang="en-US" dirty="0"/>
              <a:t>Planning a website</a:t>
            </a:r>
          </a:p>
          <a:p>
            <a:pPr lvl="1"/>
            <a:r>
              <a:rPr lang="en-US" dirty="0"/>
              <a:t>Essential roles of HTML in creating webpages and tools used to create HTML documents</a:t>
            </a:r>
          </a:p>
          <a:p>
            <a:pPr lvl="1"/>
            <a:r>
              <a:rPr lang="en-US" dirty="0"/>
              <a:t>How to create a basic HTML webpage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A902B-3C9C-4705-99DF-B0C8CEAD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5F0587-1AE8-47F1-964B-C153FED3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 </a:t>
            </a:r>
          </a:p>
        </p:txBody>
      </p:sp>
    </p:spTree>
    <p:extLst>
      <p:ext uri="{BB962C8B-B14F-4D97-AF65-F5344CB8AC3E}">
        <p14:creationId xmlns:p14="http://schemas.microsoft.com/office/powerpoint/2010/main" val="415777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must do the main things yourself – HTML &amp; CSS</a:t>
            </a:r>
          </a:p>
          <a:p>
            <a:r>
              <a:rPr lang="en-GB" dirty="0"/>
              <a:t>You cannot use existing CMS software like WordPress</a:t>
            </a:r>
          </a:p>
          <a:p>
            <a:r>
              <a:rPr lang="en-GB" dirty="0"/>
              <a:t>You can use JavaScript libraries (like jQuery, image galleries…) for "extras" but not for the core functionality</a:t>
            </a:r>
          </a:p>
          <a:p>
            <a:r>
              <a:rPr lang="en-GB" dirty="0"/>
              <a:t>You may appropriately use parts of templates and examples, but you need to make them fit your design, not the other way around</a:t>
            </a:r>
          </a:p>
          <a:p>
            <a:pPr lvl="1"/>
            <a:r>
              <a:rPr lang="en-GB" dirty="0"/>
              <a:t>It's OK to find existing sites, copy them to see how the code works, then repurpose parts of them for your site – but no direct copying</a:t>
            </a:r>
          </a:p>
          <a:p>
            <a:pPr lvl="1"/>
            <a:r>
              <a:rPr lang="en-GB" dirty="0"/>
              <a:t>Frameworks like Bootstrap are great, but not allowed for this subject</a:t>
            </a:r>
          </a:p>
          <a:p>
            <a:r>
              <a:rPr lang="en-GB" dirty="0"/>
              <a:t>If in doubt, please talk to your lecturer about what is appropriate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online (code) resources appropriately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defRPr/>
            </a:pPr>
            <a:fld id="{45FF1A5C-C756-F14D-8A29-04516FAB3B4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77490-705E-194D-9C73-0BB729F9D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153" y="6371153"/>
            <a:ext cx="486847" cy="4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Internet is a worldwide collection of computers </a:t>
            </a:r>
          </a:p>
          <a:p>
            <a:r>
              <a:rPr lang="en-IN" dirty="0"/>
              <a:t>Data lines that connect networks allow data to move from one computer to another</a:t>
            </a:r>
          </a:p>
          <a:p>
            <a:r>
              <a:rPr lang="en-US" dirty="0"/>
              <a:t>Millions of people worldwide have access to the Internet</a:t>
            </a:r>
          </a:p>
          <a:p>
            <a:endParaRPr lang="en-US" dirty="0"/>
          </a:p>
          <a:p>
            <a:endParaRPr lang="en-IN" dirty="0"/>
          </a:p>
          <a:p>
            <a:pPr lvl="1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E8A5BB-E33F-4E95-8050-EC1CCEFC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Exploring the Internet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92BEF-C80B-430E-BC9A-EE38F663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13633"/>
            <a:ext cx="4477941" cy="33091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World Wide Web, also called the web, </a:t>
            </a:r>
            <a:r>
              <a:rPr lang="en-IN" dirty="0"/>
              <a:t>is the service that provides access to information stored on web servers</a:t>
            </a:r>
          </a:p>
          <a:p>
            <a:pPr lvl="1"/>
            <a:r>
              <a:rPr lang="en-IN" dirty="0"/>
              <a:t>The web consists of a collection of linked files known as webpages</a:t>
            </a:r>
          </a:p>
          <a:p>
            <a:pPr lvl="1"/>
            <a:r>
              <a:rPr lang="en-IN" dirty="0"/>
              <a:t>A website is a related collection of webpages created and maintained by a person, company, educational institution, or other organisation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00B926-7111-42D2-8C4F-F897A748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World Wide Web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home page is the first document users see when they access a website</a:t>
            </a:r>
          </a:p>
          <a:p>
            <a:r>
              <a:rPr lang="en-IN" dirty="0"/>
              <a:t>A hyperlink, commonly called a link, is an element that connects one webpage to another webpage on the same server or to any other web server in the world</a:t>
            </a:r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BCD163-7C4C-48E7-812E-FB82008D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</a:rPr>
              <a:t>Minnick. Responsive Web Design with HTML and CSS, 9th Edition. © 2021 Cengage. All Rights Reserved. May not be scanned, copied or duplicated, or posted to a publicly accessible website, in whole or in part.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World Wide Web  </a:t>
            </a:r>
          </a:p>
        </p:txBody>
      </p:sp>
      <p:pic>
        <p:nvPicPr>
          <p:cNvPr id="6" name="Content Placeholder 5" descr="Figure 1–3 displays a screenshot of the  U.S. Department of Education homepage. Links indicating the purpose of the site and content are called out. ">
            <a:extLst>
              <a:ext uri="{FF2B5EF4-FFF2-40B4-BE49-F238E27FC236}">
                <a16:creationId xmlns:a16="http://schemas.microsoft.com/office/drawing/2014/main" id="{4204A116-9B64-2245-A5F3-7A1E09D13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29000"/>
            <a:ext cx="5461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76F6C23-6457-4163-906F-9FD71B1D340C}" vid="{9A4A37B5-06EA-4573-8274-FD94E47E4E80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4b295e-e158-430a-a9fe-95bbf17b9d7d" xsi:nil="true"/>
    <lcf76f155ced4ddcb4097134ff3c332f xmlns="0f5e39c8-e5a1-4a0d-b53f-9134be983d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23BF17FCDC947B8E404D646247F8D" ma:contentTypeVersion="16" ma:contentTypeDescription="Create a new document." ma:contentTypeScope="" ma:versionID="29d8ace8dc41074792c1ec8140cc849b">
  <xsd:schema xmlns:xsd="http://www.w3.org/2001/XMLSchema" xmlns:xs="http://www.w3.org/2001/XMLSchema" xmlns:p="http://schemas.microsoft.com/office/2006/metadata/properties" xmlns:ns2="0f5e39c8-e5a1-4a0d-b53f-9134be983d19" xmlns:ns3="c64b295e-e158-430a-a9fe-95bbf17b9d7d" targetNamespace="http://schemas.microsoft.com/office/2006/metadata/properties" ma:root="true" ma:fieldsID="f469e829c8e0d9e5502ef49b41822689" ns2:_="" ns3:_="">
    <xsd:import namespace="0f5e39c8-e5a1-4a0d-b53f-9134be983d19"/>
    <xsd:import namespace="c64b295e-e158-430a-a9fe-95bbf17b9d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e39c8-e5a1-4a0d-b53f-9134be983d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9026d15-0072-472a-9e8b-1e695e239e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b295e-e158-430a-a9fe-95bbf17b9d7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68d3613-7e1d-4cd9-9b9e-5b63bfbe3843}" ma:internalName="TaxCatchAll" ma:showField="CatchAllData" ma:web="c64b295e-e158-430a-a9fe-95bbf17b9d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8DB161-8721-4F09-B45D-6312836CB43A}">
  <ds:schemaRefs>
    <ds:schemaRef ds:uri="http://purl.org/dc/terms/"/>
    <ds:schemaRef ds:uri="http://schemas.openxmlformats.org/package/2006/metadata/core-properties"/>
    <ds:schemaRef ds:uri="http://purl.org/dc/dcmitype/"/>
    <ds:schemaRef ds:uri="0f5e39c8-e5a1-4a0d-b53f-9134be983d19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c64b295e-e158-430a-a9fe-95bbf17b9d7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992B364-6E88-4CE8-880F-491CCA8FD11B}"/>
</file>

<file path=customXml/itemProps3.xml><?xml version="1.0" encoding="utf-8"?>
<ds:datastoreItem xmlns:ds="http://schemas.openxmlformats.org/officeDocument/2006/customXml" ds:itemID="{2D767A29-57E3-444A-82B2-0CF6A202A5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4742</Words>
  <Application>Microsoft Office PowerPoint</Application>
  <PresentationFormat>Widescreen</PresentationFormat>
  <Paragraphs>389</Paragraphs>
  <Slides>57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Arial</vt:lpstr>
      <vt:lpstr>Calibri</vt:lpstr>
      <vt:lpstr>Comic Sans MS</vt:lpstr>
      <vt:lpstr>Consolas</vt:lpstr>
      <vt:lpstr>Open Sans</vt:lpstr>
      <vt:lpstr>Playfair Display</vt:lpstr>
      <vt:lpstr>Summer Font</vt:lpstr>
      <vt:lpstr>Trebuchet MS</vt:lpstr>
      <vt:lpstr>Wingdings 3</vt:lpstr>
      <vt:lpstr>Office Theme</vt:lpstr>
      <vt:lpstr>Facet</vt:lpstr>
      <vt:lpstr>Custom Design</vt:lpstr>
      <vt:lpstr>PowerPoint Presentation</vt:lpstr>
      <vt:lpstr>Subject Learning Outcomes</vt:lpstr>
      <vt:lpstr>Assessment Items – CP1406</vt:lpstr>
      <vt:lpstr>Assessment Items – CP5638</vt:lpstr>
      <vt:lpstr>Learning in This Subject</vt:lpstr>
      <vt:lpstr>Use online (code) resources appropriately</vt:lpstr>
      <vt:lpstr>Exploring the Internet </vt:lpstr>
      <vt:lpstr>World Wide Web</vt:lpstr>
      <vt:lpstr>World Wide Web  </vt:lpstr>
      <vt:lpstr>Protocols</vt:lpstr>
      <vt:lpstr>Protocols</vt:lpstr>
      <vt:lpstr>Client-server architecture</vt:lpstr>
      <vt:lpstr>Client-side vs. Server-side</vt:lpstr>
      <vt:lpstr>Web Browsers </vt:lpstr>
      <vt:lpstr>Planning a Website</vt:lpstr>
      <vt:lpstr>Good websites are goal-driven</vt:lpstr>
      <vt:lpstr>Why? What's the point of knowing the goal?</vt:lpstr>
      <vt:lpstr>Consider these goal examples</vt:lpstr>
      <vt:lpstr>Use calls to action – to lead people</vt:lpstr>
      <vt:lpstr>What about  this sign?</vt:lpstr>
      <vt:lpstr>YOUR Planning Process</vt:lpstr>
      <vt:lpstr>A word on "design"</vt:lpstr>
      <vt:lpstr>What do you think of these sites?</vt:lpstr>
      <vt:lpstr>Design</vt:lpstr>
      <vt:lpstr>PowerPoint Presentation</vt:lpstr>
      <vt:lpstr>Wireframe</vt:lpstr>
      <vt:lpstr>Wireframe</vt:lpstr>
      <vt:lpstr>Site Map (Information Architecture)</vt:lpstr>
      <vt:lpstr>Site Map – Linear Structure</vt:lpstr>
      <vt:lpstr>Site Map - Hierarchical Structure</vt:lpstr>
      <vt:lpstr>Site Map - Webbed Structure</vt:lpstr>
      <vt:lpstr>Graphics</vt:lpstr>
      <vt:lpstr>Navigation</vt:lpstr>
      <vt:lpstr>Typography  </vt:lpstr>
      <vt:lpstr>Colour</vt:lpstr>
      <vt:lpstr>Colour  </vt:lpstr>
      <vt:lpstr>Accessibility</vt:lpstr>
      <vt:lpstr>Accessibility Standards for Web Developers </vt:lpstr>
      <vt:lpstr>Planning Checklist</vt:lpstr>
      <vt:lpstr>Webpages are created using Hypertext Markup Language (HTML)</vt:lpstr>
      <vt:lpstr>HTML Elements and Attributes</vt:lpstr>
      <vt:lpstr>HTML Elements and Attributes</vt:lpstr>
      <vt:lpstr>HTML Elements and Attributes  </vt:lpstr>
      <vt:lpstr>HTML Elements and Attributes </vt:lpstr>
      <vt:lpstr>HTML Elements and Attributes </vt:lpstr>
      <vt:lpstr>HTML Elements and Attributes</vt:lpstr>
      <vt:lpstr>Technologies Related to HTML</vt:lpstr>
      <vt:lpstr>HTML 5</vt:lpstr>
      <vt:lpstr>Understanding the Role of Other Web Programming Languages</vt:lpstr>
      <vt:lpstr>Understanding the Role of Other Web Programming Languages  </vt:lpstr>
      <vt:lpstr>Use CSS to style your HTML/content</vt:lpstr>
      <vt:lpstr>Separate form and function</vt:lpstr>
      <vt:lpstr>Using Web Authoring Tools</vt:lpstr>
      <vt:lpstr>Text Editors</vt:lpstr>
      <vt:lpstr>WYSIWYG and Online Code Editors</vt:lpstr>
      <vt:lpstr>Creating a Basic Webpage</vt:lpstr>
      <vt:lpstr>Chapter 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2019-12-08T17:17:11Z</dcterms:created>
  <dcterms:modified xsi:type="dcterms:W3CDTF">2022-02-14T04:31:19Z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0x01010060D23BF17FCDC947B8E404D646247F8D</vt:lpwstr>
  </property>
</Properties>
</file>